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66" r:id="rId4"/>
    <p:sldId id="267" r:id="rId5"/>
    <p:sldId id="271" r:id="rId6"/>
    <p:sldId id="272" r:id="rId7"/>
    <p:sldId id="265" r:id="rId8"/>
    <p:sldId id="273" r:id="rId9"/>
    <p:sldId id="274" r:id="rId10"/>
    <p:sldId id="262" r:id="rId11"/>
    <p:sldId id="269" r:id="rId12"/>
    <p:sldId id="261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955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541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2028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229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8304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4818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878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0483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38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01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622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79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506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011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91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64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241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A24E0FB-ACCE-4B3B-953A-AE358BB6A9F4}" type="datetimeFigureOut">
              <a:rPr lang="de-DE" smtClean="0"/>
              <a:pPr/>
              <a:t>25.11.2020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13CDD45-52E8-43BB-A35F-23C1CCCC086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2674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  <p:sldLayoutId id="21474837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dirty="0" smtClean="0"/>
              <a:t>Der Weg zum Abitur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3200" dirty="0" smtClean="0"/>
              <a:t>am G.C. Lichtenberg-</a:t>
            </a:r>
            <a:br>
              <a:rPr lang="de-DE" sz="3200" dirty="0" smtClean="0"/>
            </a:br>
            <a:r>
              <a:rPr lang="de-DE" sz="3200" dirty="0" smtClean="0"/>
              <a:t>Oberstufengymnasium</a:t>
            </a:r>
            <a:br>
              <a:rPr lang="de-DE" sz="3200" dirty="0" smtClean="0"/>
            </a:br>
            <a:endParaRPr lang="de-DE" sz="3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843866"/>
            <a:ext cx="9712516" cy="197478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25009" y="1117086"/>
            <a:ext cx="1371719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8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4212" y="4956048"/>
            <a:ext cx="8534400" cy="1507067"/>
          </a:xfrm>
        </p:spPr>
        <p:txBody>
          <a:bodyPr/>
          <a:lstStyle/>
          <a:p>
            <a:r>
              <a:rPr lang="de-DE" sz="3200" b="1" dirty="0" smtClean="0">
                <a:solidFill>
                  <a:schemeClr val="bg2">
                    <a:lumMod val="75000"/>
                  </a:schemeClr>
                </a:solidFill>
              </a:rPr>
              <a:t>Leistungsbewertung</a:t>
            </a:r>
            <a:endParaRPr lang="de-DE" sz="32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212" y="595597"/>
            <a:ext cx="4491292" cy="4645152"/>
          </a:xfrm>
        </p:spPr>
        <p:txBody>
          <a:bodyPr>
            <a:normAutofit fontScale="85000" lnSpcReduction="10000"/>
          </a:bodyPr>
          <a:lstStyle/>
          <a:p>
            <a:r>
              <a:rPr lang="de-DE" sz="2800" b="1" dirty="0">
                <a:solidFill>
                  <a:schemeClr val="tx1"/>
                </a:solidFill>
              </a:rPr>
              <a:t>Die Benotung </a:t>
            </a:r>
            <a:r>
              <a:rPr lang="de-DE" sz="2800" b="1" dirty="0" smtClean="0">
                <a:solidFill>
                  <a:schemeClr val="tx1"/>
                </a:solidFill>
              </a:rPr>
              <a:t>erfolgt </a:t>
            </a:r>
            <a:r>
              <a:rPr lang="de-DE" sz="2800" b="1" dirty="0">
                <a:solidFill>
                  <a:schemeClr val="tx1"/>
                </a:solidFill>
              </a:rPr>
              <a:t>nach dem Punktesystem</a:t>
            </a:r>
            <a:endParaRPr lang="de-DE" sz="2800" b="1" dirty="0" smtClean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accent6">
                    <a:lumMod val="75000"/>
                  </a:schemeClr>
                </a:solidFill>
              </a:rPr>
              <a:t>05 Punkte </a:t>
            </a:r>
            <a:r>
              <a:rPr lang="de-DE" sz="2800" b="1" dirty="0" smtClean="0">
                <a:solidFill>
                  <a:schemeClr val="tx1"/>
                </a:solidFill>
              </a:rPr>
              <a:t>sind notwendig, </a:t>
            </a:r>
            <a:r>
              <a:rPr lang="de-DE" sz="2800" b="1" dirty="0">
                <a:solidFill>
                  <a:schemeClr val="tx1"/>
                </a:solidFill>
              </a:rPr>
              <a:t>damit ein </a:t>
            </a:r>
            <a:r>
              <a:rPr lang="de-DE" sz="2800" b="1" dirty="0">
                <a:solidFill>
                  <a:schemeClr val="accent6">
                    <a:lumMod val="75000"/>
                  </a:schemeClr>
                </a:solidFill>
              </a:rPr>
              <a:t>Kurs erfolgreich </a:t>
            </a:r>
            <a:r>
              <a:rPr lang="de-DE" sz="2800" b="1" dirty="0">
                <a:solidFill>
                  <a:schemeClr val="tx1"/>
                </a:solidFill>
              </a:rPr>
              <a:t>absolviert ist</a:t>
            </a:r>
            <a:endParaRPr lang="de-DE" sz="2800" b="1" dirty="0" smtClean="0">
              <a:solidFill>
                <a:schemeClr val="tx1"/>
              </a:solidFill>
            </a:endParaRPr>
          </a:p>
          <a:p>
            <a:r>
              <a:rPr lang="de-DE" sz="2800" b="1" dirty="0">
                <a:solidFill>
                  <a:schemeClr val="tx1"/>
                </a:solidFill>
              </a:rPr>
              <a:t>ein Kurs mit </a:t>
            </a:r>
            <a:r>
              <a:rPr lang="de-DE" sz="2800" b="1" dirty="0">
                <a:solidFill>
                  <a:schemeClr val="accent6">
                    <a:lumMod val="75000"/>
                  </a:schemeClr>
                </a:solidFill>
              </a:rPr>
              <a:t>00 Punkten </a:t>
            </a:r>
            <a:r>
              <a:rPr lang="de-DE" sz="2800" b="1" dirty="0">
                <a:solidFill>
                  <a:schemeClr val="tx1"/>
                </a:solidFill>
              </a:rPr>
              <a:t>kann </a:t>
            </a:r>
            <a:r>
              <a:rPr lang="de-DE" sz="2800" b="1" dirty="0">
                <a:solidFill>
                  <a:schemeClr val="accent6">
                    <a:lumMod val="75000"/>
                  </a:schemeClr>
                </a:solidFill>
              </a:rPr>
              <a:t>nicht gewertet </a:t>
            </a:r>
            <a:r>
              <a:rPr lang="de-DE" sz="2800" b="1" dirty="0">
                <a:solidFill>
                  <a:schemeClr val="tx1"/>
                </a:solidFill>
              </a:rPr>
              <a:t>werden</a:t>
            </a:r>
            <a:endParaRPr lang="de-DE" sz="2800" b="1" dirty="0" smtClean="0">
              <a:solidFill>
                <a:schemeClr val="tx1"/>
              </a:solidFill>
            </a:endParaRPr>
          </a:p>
          <a:p>
            <a:r>
              <a:rPr lang="de-DE" sz="2800" b="1" u="sng" dirty="0">
                <a:solidFill>
                  <a:schemeClr val="tx1"/>
                </a:solidFill>
              </a:rPr>
              <a:t>Wichtig</a:t>
            </a:r>
            <a:r>
              <a:rPr lang="de-DE" sz="2800" b="1" dirty="0">
                <a:solidFill>
                  <a:schemeClr val="tx1"/>
                </a:solidFill>
              </a:rPr>
              <a:t>: mündliche </a:t>
            </a:r>
            <a:r>
              <a:rPr lang="de-DE" sz="2800" b="1" dirty="0" smtClean="0">
                <a:solidFill>
                  <a:schemeClr val="tx1"/>
                </a:solidFill>
              </a:rPr>
              <a:t>Beteiligung im </a:t>
            </a:r>
            <a:r>
              <a:rPr lang="de-DE" sz="2800" b="1" dirty="0">
                <a:solidFill>
                  <a:schemeClr val="tx1"/>
                </a:solidFill>
              </a:rPr>
              <a:t>Unterricht </a:t>
            </a:r>
            <a:r>
              <a:rPr lang="de-DE" sz="2600" b="1" dirty="0">
                <a:solidFill>
                  <a:schemeClr val="tx1"/>
                </a:solidFill>
              </a:rPr>
              <a:t>(„mindestens so </a:t>
            </a:r>
            <a:br>
              <a:rPr lang="de-DE" sz="2600" b="1" dirty="0">
                <a:solidFill>
                  <a:schemeClr val="tx1"/>
                </a:solidFill>
              </a:rPr>
            </a:br>
            <a:r>
              <a:rPr lang="de-DE" sz="2600" b="1" dirty="0">
                <a:solidFill>
                  <a:schemeClr val="tx1"/>
                </a:solidFill>
              </a:rPr>
              <a:t>bedeutsam“ wie Klausuren)</a:t>
            </a:r>
          </a:p>
          <a:p>
            <a:endParaRPr lang="de-DE" sz="2800" b="1" dirty="0" smtClean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59374" y="5259037"/>
            <a:ext cx="741957" cy="735362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7783" y="539496"/>
            <a:ext cx="6413548" cy="54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9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FH-Reife</a:t>
            </a:r>
            <a:endParaRPr lang="de-DE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212" y="539496"/>
            <a:ext cx="10593388" cy="44770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altLang="de-DE" sz="2800" b="1" dirty="0" smtClean="0">
                <a:solidFill>
                  <a:schemeClr val="accent5">
                    <a:lumMod val="75000"/>
                  </a:schemeClr>
                </a:solidFill>
              </a:rPr>
              <a:t>Schulischer Teil frühestens Ende Q2</a:t>
            </a:r>
            <a:r>
              <a:rPr lang="de-DE" altLang="de-DE" sz="2800" b="1" dirty="0" smtClean="0">
                <a:solidFill>
                  <a:schemeClr val="tx1"/>
                </a:solidFill>
              </a:rPr>
              <a:t/>
            </a:r>
            <a:br>
              <a:rPr lang="de-DE" altLang="de-DE" sz="2800" b="1" dirty="0" smtClean="0">
                <a:solidFill>
                  <a:schemeClr val="tx1"/>
                </a:solidFill>
              </a:rPr>
            </a:br>
            <a:endParaRPr lang="de-DE" altLang="de-DE" sz="28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altLang="de-DE" sz="2800" b="1" dirty="0" smtClean="0">
                <a:solidFill>
                  <a:schemeClr val="tx1"/>
                </a:solidFill>
              </a:rPr>
              <a:t>endgültige FH-Reife im Anschluss nach: </a:t>
            </a:r>
            <a:br>
              <a:rPr lang="de-DE" altLang="de-DE" sz="2800" b="1" dirty="0" smtClean="0">
                <a:solidFill>
                  <a:schemeClr val="tx1"/>
                </a:solidFill>
              </a:rPr>
            </a:br>
            <a:r>
              <a:rPr lang="de-DE" altLang="de-DE" sz="2800" b="1" dirty="0" smtClean="0">
                <a:solidFill>
                  <a:schemeClr val="tx1"/>
                </a:solidFill>
              </a:rPr>
              <a:t>- Berufsausbildung</a:t>
            </a:r>
            <a:br>
              <a:rPr lang="de-DE" altLang="de-DE" sz="2800" b="1" dirty="0" smtClean="0">
                <a:solidFill>
                  <a:schemeClr val="tx1"/>
                </a:solidFill>
              </a:rPr>
            </a:br>
            <a:r>
              <a:rPr lang="de-DE" altLang="de-DE" sz="2800" b="1" dirty="0" smtClean="0">
                <a:solidFill>
                  <a:schemeClr val="tx1"/>
                </a:solidFill>
              </a:rPr>
              <a:t>- mindestens einjähriger Praktikantentätigkeit</a:t>
            </a:r>
            <a:br>
              <a:rPr lang="de-DE" altLang="de-DE" sz="2800" b="1" dirty="0" smtClean="0">
                <a:solidFill>
                  <a:schemeClr val="tx1"/>
                </a:solidFill>
              </a:rPr>
            </a:br>
            <a:r>
              <a:rPr lang="de-DE" altLang="de-DE" sz="2800" b="1" dirty="0" smtClean="0">
                <a:solidFill>
                  <a:schemeClr val="tx1"/>
                </a:solidFill>
              </a:rPr>
              <a:t>   </a:t>
            </a:r>
            <a:r>
              <a:rPr lang="de-DE" altLang="de-DE" sz="2800" dirty="0" smtClean="0">
                <a:solidFill>
                  <a:schemeClr val="tx1"/>
                </a:solidFill>
              </a:rPr>
              <a:t>(z.B. freiwilliges soziales oder ökologisches Jahr etc.)</a:t>
            </a:r>
            <a:r>
              <a:rPr lang="de-DE" altLang="de-DE" sz="2800" b="1" dirty="0" smtClean="0">
                <a:solidFill>
                  <a:schemeClr val="tx1"/>
                </a:solidFill>
              </a:rPr>
              <a:t/>
            </a:r>
            <a:br>
              <a:rPr lang="de-DE" altLang="de-DE" sz="2800" b="1" dirty="0" smtClean="0">
                <a:solidFill>
                  <a:schemeClr val="tx1"/>
                </a:solidFill>
              </a:rPr>
            </a:br>
            <a:r>
              <a:rPr lang="de-DE" altLang="de-DE" sz="2800" b="1" dirty="0" smtClean="0">
                <a:solidFill>
                  <a:schemeClr val="tx1"/>
                </a:solidFill>
              </a:rPr>
              <a:t>- Wehr- oder Ersatz- bzw. Bundesfreiwilligendienst </a:t>
            </a:r>
          </a:p>
          <a:p>
            <a:pPr>
              <a:defRPr/>
            </a:pPr>
            <a:r>
              <a:rPr lang="de-DE" altLang="de-DE" sz="2800" b="1" dirty="0" smtClean="0">
                <a:solidFill>
                  <a:schemeClr val="tx1"/>
                </a:solidFill>
              </a:rPr>
              <a:t>Wichtig: Vorlage eines aussagekräftigen Zeugnisses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3080" y="4893276"/>
            <a:ext cx="856772" cy="8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Grundlagen der GO-Arbeit</a:t>
            </a:r>
            <a:endParaRPr lang="de-DE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212" y="539496"/>
            <a:ext cx="7911148" cy="4434840"/>
          </a:xfrm>
        </p:spPr>
        <p:txBody>
          <a:bodyPr>
            <a:normAutofit fontScale="92500" lnSpcReduction="20000"/>
          </a:bodyPr>
          <a:lstStyle/>
          <a:p>
            <a:endParaRPr lang="de-DE" sz="2800" b="1" dirty="0" smtClean="0">
              <a:solidFill>
                <a:schemeClr val="tx1"/>
              </a:solidFill>
            </a:endParaRPr>
          </a:p>
          <a:p>
            <a:r>
              <a:rPr lang="de-DE" sz="2600" b="1" dirty="0" smtClean="0">
                <a:solidFill>
                  <a:schemeClr val="tx1"/>
                </a:solidFill>
              </a:rPr>
              <a:t>Oberstufen- und Abiturverordnung (OAVO)</a:t>
            </a:r>
          </a:p>
          <a:p>
            <a:r>
              <a:rPr lang="de-DE" sz="2600" b="1" dirty="0" smtClean="0">
                <a:solidFill>
                  <a:schemeClr val="tx1"/>
                </a:solidFill>
              </a:rPr>
              <a:t>Fachspezifische Lehrpläne (KCGO)</a:t>
            </a:r>
          </a:p>
          <a:p>
            <a:r>
              <a:rPr lang="de-DE" sz="2600" b="1" dirty="0" smtClean="0">
                <a:solidFill>
                  <a:schemeClr val="tx1"/>
                </a:solidFill>
              </a:rPr>
              <a:t>Zusätzlich für jede neue Q-Phase:</a:t>
            </a:r>
            <a:br>
              <a:rPr lang="de-DE" sz="2600" b="1" dirty="0" smtClean="0">
                <a:solidFill>
                  <a:schemeClr val="tx1"/>
                </a:solidFill>
              </a:rPr>
            </a:br>
            <a:r>
              <a:rPr lang="de-DE" sz="2600" b="1" dirty="0" smtClean="0">
                <a:solidFill>
                  <a:schemeClr val="tx1"/>
                </a:solidFill>
              </a:rPr>
              <a:t>- Einführungs- und Durchführungserlass</a:t>
            </a:r>
          </a:p>
          <a:p>
            <a:r>
              <a:rPr lang="de-DE" sz="2600" b="1" dirty="0" err="1" smtClean="0">
                <a:solidFill>
                  <a:schemeClr val="tx1"/>
                </a:solidFill>
              </a:rPr>
              <a:t>Operatorenlisten</a:t>
            </a:r>
            <a:r>
              <a:rPr lang="de-DE" sz="2600" b="1" dirty="0" smtClean="0">
                <a:solidFill>
                  <a:schemeClr val="tx1"/>
                </a:solidFill>
              </a:rPr>
              <a:t/>
            </a:r>
            <a:br>
              <a:rPr lang="de-DE" sz="2600" b="1" dirty="0" smtClean="0">
                <a:solidFill>
                  <a:schemeClr val="tx1"/>
                </a:solidFill>
              </a:rPr>
            </a:br>
            <a:endParaRPr lang="de-DE" sz="2600" b="1" dirty="0" smtClean="0">
              <a:solidFill>
                <a:schemeClr val="tx1"/>
              </a:solidFill>
            </a:endParaRPr>
          </a:p>
          <a:p>
            <a:r>
              <a:rPr lang="de-DE" sz="2600" b="1" dirty="0">
                <a:solidFill>
                  <a:schemeClr val="tx1"/>
                </a:solidFill>
              </a:rPr>
              <a:t>Die </a:t>
            </a:r>
            <a:r>
              <a:rPr lang="de-DE" sz="2600" b="1" dirty="0" smtClean="0">
                <a:solidFill>
                  <a:schemeClr val="tx1"/>
                </a:solidFill>
              </a:rPr>
              <a:t>Broschüre „Abitur in Hessen – ein guter Weg“ erhält jede/r neue Schüler/in.</a:t>
            </a:r>
            <a:br>
              <a:rPr lang="de-DE" sz="2600" b="1" dirty="0" smtClean="0">
                <a:solidFill>
                  <a:schemeClr val="tx1"/>
                </a:solidFill>
              </a:rPr>
            </a:br>
            <a:r>
              <a:rPr lang="de-DE" sz="2600" b="1" dirty="0" smtClean="0">
                <a:solidFill>
                  <a:schemeClr val="tx1"/>
                </a:solidFill>
              </a:rPr>
              <a:t>Sie beinhaltet </a:t>
            </a:r>
            <a:r>
              <a:rPr lang="de-DE" sz="2600" b="1" dirty="0">
                <a:solidFill>
                  <a:schemeClr val="tx1"/>
                </a:solidFill>
              </a:rPr>
              <a:t>alle wesentlichen Informationen zur Oberstufenorganisation und </a:t>
            </a:r>
            <a:r>
              <a:rPr lang="de-DE" sz="2600" b="1" dirty="0" smtClean="0">
                <a:solidFill>
                  <a:schemeClr val="tx1"/>
                </a:solidFill>
              </a:rPr>
              <a:t>Abiturprüfung. </a:t>
            </a:r>
          </a:p>
          <a:p>
            <a:pPr marL="0" indent="0">
              <a:buNone/>
            </a:pPr>
            <a:endParaRPr lang="de-DE" sz="2800" b="1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59374" y="5259037"/>
            <a:ext cx="741957" cy="73536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48156" y="686135"/>
            <a:ext cx="2853175" cy="3938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4212" y="4487332"/>
            <a:ext cx="10618788" cy="1507067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altLang="de-D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de-DE" sz="4000" dirty="0">
              <a:solidFill>
                <a:srgbClr val="FFC000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212" y="850392"/>
            <a:ext cx="6530404" cy="4166108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de-DE" altLang="de-DE" sz="2800" b="1" dirty="0">
                <a:solidFill>
                  <a:schemeClr val="tx1"/>
                </a:solidFill>
              </a:rPr>
              <a:t>Weiser werden heißt immer mehr und mehr die Fehler kennen lernen, denen dieses Instrument, womit wir empfinden und urteilen, unterworfen sein kann</a:t>
            </a:r>
            <a:r>
              <a:rPr lang="de-DE" altLang="de-DE" sz="2800" b="1" dirty="0" smtClean="0">
                <a:solidFill>
                  <a:schemeClr val="tx1"/>
                </a:solidFill>
              </a:rPr>
              <a:t>.</a:t>
            </a:r>
            <a:r>
              <a:rPr lang="de-DE" altLang="de-DE" sz="2800" b="1" dirty="0">
                <a:solidFill>
                  <a:schemeClr val="tx1"/>
                </a:solidFill>
              </a:rPr>
              <a:t/>
            </a:r>
            <a:br>
              <a:rPr lang="de-DE" altLang="de-DE" sz="2800" b="1" dirty="0">
                <a:solidFill>
                  <a:schemeClr val="tx1"/>
                </a:solidFill>
              </a:rPr>
            </a:br>
            <a:r>
              <a:rPr lang="de-DE" altLang="de-DE" sz="2800" b="1" dirty="0">
                <a:solidFill>
                  <a:schemeClr val="tx1"/>
                </a:solidFill>
              </a:rPr>
              <a:t/>
            </a:r>
            <a:br>
              <a:rPr lang="de-DE" altLang="de-DE" sz="2800" b="1" dirty="0">
                <a:solidFill>
                  <a:schemeClr val="tx1"/>
                </a:solidFill>
              </a:rPr>
            </a:br>
            <a:r>
              <a:rPr lang="de-DE" altLang="de-DE" sz="2800" b="1" dirty="0">
                <a:solidFill>
                  <a:srgbClr val="002060"/>
                </a:solidFill>
              </a:rPr>
              <a:t>G.C. Lichtenberg</a:t>
            </a:r>
            <a:endParaRPr lang="de-DE" altLang="de-DE" sz="3600" b="1" dirty="0" smtClean="0">
              <a:solidFill>
                <a:srgbClr val="002060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073" y="1134637"/>
            <a:ext cx="3416864" cy="3352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Einführungsphase</a:t>
            </a:r>
            <a:endParaRPr lang="de-DE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212" y="539496"/>
            <a:ext cx="10606088" cy="457860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defRPr/>
            </a:pPr>
            <a: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  <a:t>Arbeit im Schulverbund: </a:t>
            </a:r>
            <a:b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  <a:t>fachliche und organisatorische Zusammenarbeit mit den abgebenden Sek I-Schulen</a:t>
            </a:r>
            <a:endParaRPr lang="de-DE" altLang="de-DE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Lernen im Klassenverband </a:t>
            </a:r>
            <a:r>
              <a:rPr lang="de-DE" altLang="de-DE" sz="2400" dirty="0" smtClean="0">
                <a:solidFill>
                  <a:schemeClr val="tx1"/>
                </a:solidFill>
              </a:rPr>
              <a:t>(enge Betreuung durch KL)</a:t>
            </a:r>
          </a:p>
          <a:p>
            <a:pPr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Kompensationsangebote z.B. in den Fächern Deutsch und Mathematik</a:t>
            </a:r>
          </a:p>
          <a:p>
            <a:pPr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Differenzierte Wahl der Fremdsprachen</a:t>
            </a:r>
          </a:p>
          <a:p>
            <a:pPr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Wahl zwischen Kunst, Musik und Darstellendem Spiel</a:t>
            </a:r>
          </a:p>
          <a:p>
            <a:pPr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Umfangreiche Berufs- und Studienorientierung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3080" y="4893276"/>
            <a:ext cx="856772" cy="8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2041484"/>
          </a:xfrm>
        </p:spPr>
        <p:txBody>
          <a:bodyPr>
            <a:normAutofit/>
          </a:bodyPr>
          <a:lstStyle/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Zulassungsvoraussetzungen</a:t>
            </a:r>
            <a:r>
              <a:rPr lang="de-DE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sz="2700" dirty="0" smtClean="0">
                <a:solidFill>
                  <a:schemeClr val="bg2">
                    <a:lumMod val="75000"/>
                  </a:schemeClr>
                </a:solidFill>
              </a:rPr>
              <a:t>(§§ 59.4 + 64 VOBGM, </a:t>
            </a:r>
            <a:r>
              <a:rPr lang="de-DE" sz="2700" dirty="0">
                <a:solidFill>
                  <a:schemeClr val="bg2">
                    <a:lumMod val="75000"/>
                  </a:schemeClr>
                </a:solidFill>
              </a:rPr>
              <a:t>§ </a:t>
            </a:r>
            <a:r>
              <a:rPr lang="de-DE" sz="2700" dirty="0" smtClean="0">
                <a:solidFill>
                  <a:schemeClr val="bg2">
                    <a:lumMod val="75000"/>
                  </a:schemeClr>
                </a:solidFill>
              </a:rPr>
              <a:t>2 </a:t>
            </a:r>
            <a:r>
              <a:rPr lang="de-DE" sz="2700" dirty="0">
                <a:solidFill>
                  <a:schemeClr val="bg2">
                    <a:lumMod val="75000"/>
                  </a:schemeClr>
                </a:solidFill>
              </a:rPr>
              <a:t>OAVO)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212" y="539496"/>
            <a:ext cx="10783888" cy="457860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defRPr/>
            </a:pPr>
            <a:r>
              <a:rPr lang="de-DE" altLang="de-DE" sz="2400" b="1" dirty="0">
                <a:solidFill>
                  <a:srgbClr val="FF0000"/>
                </a:solidFill>
              </a:rPr>
              <a:t>Anmeldung </a:t>
            </a:r>
            <a:r>
              <a:rPr lang="de-DE" altLang="de-DE" sz="2400" b="1" dirty="0" smtClean="0">
                <a:solidFill>
                  <a:srgbClr val="FF0000"/>
                </a:solidFill>
              </a:rPr>
              <a:t>über abgebende Schule:</a:t>
            </a:r>
            <a:br>
              <a:rPr lang="de-DE" altLang="de-DE" sz="2400" b="1" dirty="0" smtClean="0">
                <a:solidFill>
                  <a:srgbClr val="FF0000"/>
                </a:solidFill>
              </a:rPr>
            </a:br>
            <a:r>
              <a:rPr lang="de-DE" altLang="de-DE" sz="2400" dirty="0" smtClean="0">
                <a:solidFill>
                  <a:srgbClr val="FF0000"/>
                </a:solidFill>
              </a:rPr>
              <a:t>(</a:t>
            </a:r>
            <a:r>
              <a:rPr lang="de-DE" altLang="de-DE" sz="2400" dirty="0">
                <a:solidFill>
                  <a:srgbClr val="FF0000"/>
                </a:solidFill>
              </a:rPr>
              <a:t>bis 2 Wo. nach Beginn 2.Hj</a:t>
            </a:r>
            <a:r>
              <a:rPr lang="de-DE" altLang="de-DE" sz="2400" dirty="0" smtClean="0">
                <a:solidFill>
                  <a:srgbClr val="FF0000"/>
                </a:solidFill>
              </a:rPr>
              <a:t>., Eingang LOG </a:t>
            </a:r>
            <a:r>
              <a:rPr lang="de-DE" altLang="de-DE" sz="2400" b="1" u="sng" dirty="0" smtClean="0">
                <a:solidFill>
                  <a:srgbClr val="FF0000"/>
                </a:solidFill>
              </a:rPr>
              <a:t>bis </a:t>
            </a:r>
            <a:r>
              <a:rPr lang="de-DE" altLang="de-DE" sz="2400" b="1" u="sng" dirty="0">
                <a:solidFill>
                  <a:srgbClr val="FF0000"/>
                </a:solidFill>
              </a:rPr>
              <a:t>01.03</a:t>
            </a:r>
            <a:r>
              <a:rPr lang="de-DE" altLang="de-DE" sz="2400" b="1" u="sng" dirty="0" smtClean="0">
                <a:solidFill>
                  <a:srgbClr val="FF0000"/>
                </a:solidFill>
              </a:rPr>
              <a:t>.!</a:t>
            </a:r>
          </a:p>
          <a:p>
            <a:pPr>
              <a:spcAft>
                <a:spcPts val="1200"/>
              </a:spcAft>
              <a:defRPr/>
            </a:pPr>
            <a: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  <a:t>Unterlagen:	- Anmeldeformular</a:t>
            </a:r>
            <a:b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  <a:t> 					- Halbjahreszeugnis 1. Halbjahr Jg. 10</a:t>
            </a:r>
            <a:b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  <a:t> 					- Empfehlung der </a:t>
            </a:r>
            <a: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  <a:t>Klassenkonferenz</a:t>
            </a:r>
            <a:b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  <a:t>					- Nachweis des Masernschutzes (</a:t>
            </a:r>
            <a:r>
              <a:rPr lang="de-DE" altLang="de-DE" sz="2400" b="1" smtClean="0">
                <a:solidFill>
                  <a:schemeClr val="accent5">
                    <a:lumMod val="75000"/>
                  </a:schemeClr>
                </a:solidFill>
              </a:rPr>
              <a:t>Kopie Impfpass)</a:t>
            </a:r>
            <a:endParaRPr lang="de-DE" altLang="de-DE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Endgültige Zulassung zur GO am Ende des Schuljahres bei:</a:t>
            </a:r>
            <a:br>
              <a:rPr lang="de-DE" altLang="de-DE" sz="2400" b="1" dirty="0" smtClean="0">
                <a:solidFill>
                  <a:schemeClr val="tx1"/>
                </a:solidFill>
              </a:rPr>
            </a:br>
            <a:r>
              <a:rPr lang="de-DE" altLang="de-DE" sz="2400" b="1" dirty="0" smtClean="0">
                <a:solidFill>
                  <a:schemeClr val="tx1"/>
                </a:solidFill>
              </a:rPr>
              <a:t>- Versetzung in die E-Phase (Gymnasium)</a:t>
            </a:r>
            <a:br>
              <a:rPr lang="de-DE" altLang="de-DE" sz="2400" b="1" dirty="0" smtClean="0">
                <a:solidFill>
                  <a:schemeClr val="tx1"/>
                </a:solidFill>
              </a:rPr>
            </a:br>
            <a:r>
              <a:rPr lang="de-DE" altLang="de-DE" sz="2400" b="1" dirty="0" smtClean="0">
                <a:solidFill>
                  <a:schemeClr val="tx1"/>
                </a:solidFill>
              </a:rPr>
              <a:t>- Mittlerer qualifizierender Realschulabschluss</a:t>
            </a:r>
            <a:br>
              <a:rPr lang="de-DE" altLang="de-DE" sz="2400" b="1" dirty="0" smtClean="0">
                <a:solidFill>
                  <a:schemeClr val="tx1"/>
                </a:solidFill>
              </a:rPr>
            </a:br>
            <a:r>
              <a:rPr lang="de-DE" altLang="de-DE" sz="2400" b="1" dirty="0" smtClean="0">
                <a:solidFill>
                  <a:schemeClr val="tx1"/>
                </a:solidFill>
              </a:rPr>
              <a:t>- Mittlerer Abschluss mit:</a:t>
            </a:r>
            <a:br>
              <a:rPr lang="de-DE" altLang="de-DE" sz="2400" b="1" dirty="0" smtClean="0">
                <a:solidFill>
                  <a:schemeClr val="tx1"/>
                </a:solidFill>
              </a:rPr>
            </a:br>
            <a:r>
              <a:rPr lang="de-DE" altLang="de-DE" sz="2400" b="1" dirty="0" smtClean="0">
                <a:solidFill>
                  <a:schemeClr val="tx1"/>
                </a:solidFill>
              </a:rPr>
              <a:t>   &lt;3,0 in D, M, 1.FS + eine </a:t>
            </a:r>
            <a:r>
              <a:rPr lang="de-DE" altLang="de-DE" sz="2400" b="1" dirty="0" err="1" smtClean="0">
                <a:solidFill>
                  <a:schemeClr val="tx1"/>
                </a:solidFill>
              </a:rPr>
              <a:t>NaWi</a:t>
            </a:r>
            <a:r>
              <a:rPr lang="de-DE" altLang="de-DE" sz="2400" b="1" dirty="0" smtClean="0">
                <a:solidFill>
                  <a:schemeClr val="tx1"/>
                </a:solidFill>
              </a:rPr>
              <a:t> + &lt;3,0 in den übrigen Fächern</a:t>
            </a:r>
            <a:br>
              <a:rPr lang="de-DE" altLang="de-DE" sz="2400" b="1" dirty="0" smtClean="0">
                <a:solidFill>
                  <a:schemeClr val="tx1"/>
                </a:solidFill>
              </a:rPr>
            </a:br>
            <a:r>
              <a:rPr lang="de-DE" altLang="de-DE" sz="2400" b="1" dirty="0" smtClean="0">
                <a:solidFill>
                  <a:schemeClr val="tx1"/>
                </a:solidFill>
              </a:rPr>
              <a:t>   und Befürwortung durch die Klassenkonferenz</a:t>
            </a:r>
            <a:endParaRPr lang="de-DE" altLang="de-DE" sz="2400" dirty="0" smtClean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3080" y="4893276"/>
            <a:ext cx="856772" cy="8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Allgemeine </a:t>
            </a:r>
            <a:r>
              <a:rPr lang="de-DE" b="1" dirty="0" err="1" smtClean="0">
                <a:solidFill>
                  <a:schemeClr val="bg2">
                    <a:lumMod val="75000"/>
                  </a:schemeClr>
                </a:solidFill>
              </a:rPr>
              <a:t>voraussetzungen</a:t>
            </a:r>
            <a:endParaRPr lang="de-DE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212" y="539496"/>
            <a:ext cx="10618788" cy="45786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  <a:t>Eigene Stärken erkennen – Schwächen meistern! </a:t>
            </a:r>
            <a:b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de-DE" altLang="de-DE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Bin ich zum Lernen generell motiviert?</a:t>
            </a:r>
          </a:p>
          <a:p>
            <a:pPr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Kann ich unter Leistungs- und Zeitdruck arbeiten?</a:t>
            </a:r>
          </a:p>
          <a:p>
            <a:pPr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Lese und schreibe ich auch längere Texte gern?</a:t>
            </a:r>
          </a:p>
          <a:p>
            <a:pPr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Macht mir Arbeit an komplexen Aufgabenstellungen</a:t>
            </a:r>
            <a:br>
              <a:rPr lang="de-DE" altLang="de-DE" sz="2400" b="1" dirty="0" smtClean="0">
                <a:solidFill>
                  <a:schemeClr val="tx1"/>
                </a:solidFill>
              </a:rPr>
            </a:br>
            <a:r>
              <a:rPr lang="de-DE" altLang="de-DE" sz="2400" b="1" dirty="0" smtClean="0">
                <a:solidFill>
                  <a:schemeClr val="tx1"/>
                </a:solidFill>
              </a:rPr>
              <a:t>Freude?</a:t>
            </a:r>
          </a:p>
          <a:p>
            <a:pPr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Welches Ziel habe ich?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3080" y="4893276"/>
            <a:ext cx="856772" cy="8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Übergang</a:t>
            </a:r>
            <a:endParaRPr lang="de-DE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212" y="539496"/>
            <a:ext cx="10618788" cy="45786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  <a:t>Übergang aus der IGS! (A-, B-, C-Kurse)</a:t>
            </a:r>
            <a:b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de-DE" altLang="de-DE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In den Fächern D,M,E mindestens zwei A-Kurse + ein B-Kurs mit Noten A4 bzw. B3</a:t>
            </a:r>
          </a:p>
          <a:p>
            <a:pPr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In den anderen differenzierten Fächern sind ebenfalls die Noten A4 bzw. B3 zu erbringen</a:t>
            </a:r>
          </a:p>
          <a:p>
            <a:pPr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In den undifferenzierten Fächern mind. Note 3</a:t>
            </a:r>
          </a:p>
          <a:p>
            <a:pPr>
              <a:defRPr/>
            </a:pPr>
            <a:r>
              <a:rPr lang="de-DE" sz="2400" b="1" dirty="0" smtClean="0">
                <a:solidFill>
                  <a:srgbClr val="FF0000"/>
                </a:solidFill>
              </a:rPr>
              <a:t>NICHT</a:t>
            </a:r>
            <a:r>
              <a:rPr lang="de-DE" sz="2400" dirty="0" smtClean="0"/>
              <a:t> </a:t>
            </a:r>
            <a:r>
              <a:rPr lang="de-DE" altLang="de-DE" sz="2400" b="1" dirty="0" smtClean="0">
                <a:solidFill>
                  <a:schemeClr val="tx1"/>
                </a:solidFill>
              </a:rPr>
              <a:t>auszugleichen ist in der Regel ein Fach mit Note 6, zwei Hauptfächer oder drei Fächer insgesamt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3080" y="4893276"/>
            <a:ext cx="856772" cy="8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Übergang</a:t>
            </a:r>
            <a:endParaRPr lang="de-DE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212" y="539496"/>
            <a:ext cx="10618788" cy="457860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  <a:t>Übergang aus der IGS! (E-, G-Kurse)</a:t>
            </a:r>
            <a:b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de-DE" altLang="de-DE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In den Fächern D,M,E mindestens zwei E-Kurse + ein G-Kurs</a:t>
            </a:r>
          </a:p>
          <a:p>
            <a:pPr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In den differenzierten Fächern </a:t>
            </a:r>
            <a:r>
              <a:rPr lang="de-DE" altLang="de-DE" sz="2400" b="1" u="sng" dirty="0" smtClean="0">
                <a:solidFill>
                  <a:schemeClr val="tx1"/>
                </a:solidFill>
              </a:rPr>
              <a:t>insgesamt</a:t>
            </a:r>
            <a:r>
              <a:rPr lang="de-DE" altLang="de-DE" sz="2400" b="1" dirty="0" smtClean="0">
                <a:solidFill>
                  <a:schemeClr val="tx1"/>
                </a:solidFill>
              </a:rPr>
              <a:t> 3 E-Kurse mit den Mindestnoten 2x3 und 1x2</a:t>
            </a:r>
          </a:p>
          <a:p>
            <a:pPr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In den G-Kursen mind. Note 2</a:t>
            </a:r>
          </a:p>
          <a:p>
            <a:pPr>
              <a:defRPr/>
            </a:pPr>
            <a:r>
              <a:rPr lang="de-DE" altLang="de-DE" sz="2400" b="1" dirty="0" smtClean="0">
                <a:solidFill>
                  <a:schemeClr val="tx1"/>
                </a:solidFill>
              </a:rPr>
              <a:t>In den undifferenzierten Fächern mind. Note 3</a:t>
            </a:r>
          </a:p>
          <a:p>
            <a:pPr>
              <a:defRPr/>
            </a:pPr>
            <a:r>
              <a:rPr lang="de-DE" sz="2400" b="1" dirty="0" smtClean="0">
                <a:solidFill>
                  <a:srgbClr val="FF0000"/>
                </a:solidFill>
              </a:rPr>
              <a:t>NICHT</a:t>
            </a:r>
            <a:r>
              <a:rPr lang="de-DE" sz="2400" dirty="0" smtClean="0"/>
              <a:t> </a:t>
            </a:r>
            <a:r>
              <a:rPr lang="de-DE" altLang="de-DE" sz="2400" b="1" dirty="0" smtClean="0">
                <a:solidFill>
                  <a:schemeClr val="tx1"/>
                </a:solidFill>
              </a:rPr>
              <a:t>auszugleichen ist in der Regel ein Fach mit </a:t>
            </a:r>
            <a:br>
              <a:rPr lang="de-DE" altLang="de-DE" sz="2400" b="1" dirty="0" smtClean="0">
                <a:solidFill>
                  <a:schemeClr val="tx1"/>
                </a:solidFill>
              </a:rPr>
            </a:br>
            <a:r>
              <a:rPr lang="de-DE" altLang="de-DE" sz="2400" b="1" dirty="0" smtClean="0">
                <a:solidFill>
                  <a:schemeClr val="tx1"/>
                </a:solidFill>
              </a:rPr>
              <a:t>Note 6, zwei Hauptfächer oder drei Fächer insgesamt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3080" y="4893276"/>
            <a:ext cx="856772" cy="8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Zweite Fremdsprache</a:t>
            </a:r>
            <a:endParaRPr lang="de-DE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212" y="539496"/>
            <a:ext cx="10593388" cy="4477004"/>
          </a:xfrm>
        </p:spPr>
        <p:txBody>
          <a:bodyPr>
            <a:noAutofit/>
          </a:bodyPr>
          <a:lstStyle/>
          <a:p>
            <a:r>
              <a:rPr lang="de-DE" altLang="de-DE" sz="2400" b="1" u="sng" dirty="0" smtClean="0">
                <a:solidFill>
                  <a:schemeClr val="tx1"/>
                </a:solidFill>
              </a:rPr>
              <a:t>Variante 1: fortgeführte 2. Fremdsprache:</a:t>
            </a:r>
            <a:r>
              <a:rPr lang="de-DE" altLang="de-DE" sz="2400" b="1" dirty="0" smtClean="0">
                <a:solidFill>
                  <a:schemeClr val="tx1"/>
                </a:solidFill>
              </a:rPr>
              <a:t/>
            </a:r>
            <a:br>
              <a:rPr lang="de-DE" altLang="de-DE" sz="2400" b="1" dirty="0" smtClean="0">
                <a:solidFill>
                  <a:schemeClr val="tx1"/>
                </a:solidFill>
              </a:rPr>
            </a:br>
            <a:r>
              <a:rPr lang="de-DE" altLang="de-DE" sz="2400" b="1" dirty="0" smtClean="0">
                <a:solidFill>
                  <a:schemeClr val="tx1"/>
                </a:solidFill>
              </a:rPr>
              <a:t>1. ab dem Jahrgang 7</a:t>
            </a:r>
            <a:br>
              <a:rPr lang="de-DE" altLang="de-DE" sz="2400" b="1" dirty="0" smtClean="0">
                <a:solidFill>
                  <a:schemeClr val="tx1"/>
                </a:solidFill>
              </a:rPr>
            </a:br>
            <a:r>
              <a:rPr lang="de-DE" altLang="de-DE" sz="2400" b="1" dirty="0" smtClean="0">
                <a:solidFill>
                  <a:schemeClr val="tx1"/>
                </a:solidFill>
              </a:rPr>
              <a:t>2. ab dem Jahrgang 9 </a:t>
            </a:r>
            <a:r>
              <a:rPr lang="de-DE" altLang="de-DE" sz="2400" dirty="0" smtClean="0">
                <a:solidFill>
                  <a:schemeClr val="tx1"/>
                </a:solidFill>
              </a:rPr>
              <a:t>(3-4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WoStd</a:t>
            </a:r>
            <a:r>
              <a:rPr lang="de-DE" altLang="de-DE" sz="2400" dirty="0" smtClean="0">
                <a:solidFill>
                  <a:schemeClr val="tx1"/>
                </a:solidFill>
              </a:rPr>
              <a:t>.)</a:t>
            </a:r>
            <a:r>
              <a:rPr lang="de-DE" altLang="de-DE" sz="2400" b="1" dirty="0" smtClean="0">
                <a:solidFill>
                  <a:schemeClr val="tx1"/>
                </a:solidFill>
              </a:rPr>
              <a:t/>
            </a:r>
            <a:br>
              <a:rPr lang="de-DE" altLang="de-DE" sz="2400" b="1" dirty="0" smtClean="0">
                <a:solidFill>
                  <a:schemeClr val="tx1"/>
                </a:solidFill>
              </a:rPr>
            </a:br>
            <a: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  <a:t>Englisch, Französisch, Spanisch, Latein</a:t>
            </a:r>
            <a:r>
              <a:rPr lang="de-DE" altLang="de-DE" sz="2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de-DE" altLang="de-DE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de-DE" altLang="de-DE" sz="2400" b="1" dirty="0" smtClean="0">
                <a:solidFill>
                  <a:schemeClr val="tx1"/>
                </a:solidFill>
              </a:rPr>
              <a:t>Abwahl nach E-Phase möglich (oder 2. </a:t>
            </a:r>
            <a:r>
              <a:rPr lang="de-DE" altLang="de-DE" sz="2400" b="1" dirty="0" err="1" smtClean="0">
                <a:solidFill>
                  <a:schemeClr val="tx1"/>
                </a:solidFill>
              </a:rPr>
              <a:t>NaWi</a:t>
            </a:r>
            <a:r>
              <a:rPr lang="de-DE" altLang="de-DE" sz="2400" b="1" dirty="0" smtClean="0">
                <a:solidFill>
                  <a:schemeClr val="tx1"/>
                </a:solidFill>
              </a:rPr>
              <a:t>)</a:t>
            </a:r>
            <a:br>
              <a:rPr lang="de-DE" altLang="de-DE" sz="2400" b="1" dirty="0" smtClean="0">
                <a:solidFill>
                  <a:schemeClr val="tx1"/>
                </a:solidFill>
              </a:rPr>
            </a:br>
            <a:endParaRPr lang="de-DE" altLang="de-DE" sz="2400" b="1" dirty="0" smtClean="0">
              <a:solidFill>
                <a:schemeClr val="tx1"/>
              </a:solidFill>
            </a:endParaRPr>
          </a:p>
          <a:p>
            <a:r>
              <a:rPr lang="de-DE" altLang="de-DE" sz="2400" b="1" u="sng" dirty="0" smtClean="0">
                <a:solidFill>
                  <a:schemeClr val="tx1"/>
                </a:solidFill>
              </a:rPr>
              <a:t>Variante 2: neu beginnende 2. Fremdsprache</a:t>
            </a:r>
            <a:r>
              <a:rPr lang="de-DE" altLang="de-DE" sz="2400" u="sng" dirty="0" smtClean="0">
                <a:solidFill>
                  <a:schemeClr val="tx1"/>
                </a:solidFill>
              </a:rPr>
              <a:t>:</a:t>
            </a:r>
            <a:r>
              <a:rPr lang="de-DE" altLang="de-DE" sz="2400" dirty="0" smtClean="0">
                <a:solidFill>
                  <a:schemeClr val="tx1"/>
                </a:solidFill>
              </a:rPr>
              <a:t> (4 </a:t>
            </a:r>
            <a:r>
              <a:rPr lang="de-DE" altLang="de-DE" sz="2400" dirty="0" err="1" smtClean="0">
                <a:solidFill>
                  <a:schemeClr val="tx1"/>
                </a:solidFill>
              </a:rPr>
              <a:t>WoStd</a:t>
            </a:r>
            <a:r>
              <a:rPr lang="de-DE" altLang="de-DE" sz="2400" dirty="0" smtClean="0">
                <a:solidFill>
                  <a:schemeClr val="tx1"/>
                </a:solidFill>
              </a:rPr>
              <a:t>.) </a:t>
            </a:r>
            <a: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de-DE" altLang="de-DE" sz="2400" b="1" dirty="0" smtClean="0">
                <a:solidFill>
                  <a:schemeClr val="accent5">
                    <a:lumMod val="75000"/>
                  </a:schemeClr>
                </a:solidFill>
              </a:rPr>
              <a:t>Französisch, Spanisch, Latein</a:t>
            </a:r>
            <a:r>
              <a:rPr lang="de-DE" altLang="de-DE" sz="2400" b="1" dirty="0" smtClean="0">
                <a:solidFill>
                  <a:schemeClr val="tx1"/>
                </a:solidFill>
              </a:rPr>
              <a:t/>
            </a:r>
            <a:br>
              <a:rPr lang="de-DE" altLang="de-DE" sz="2400" b="1" dirty="0" smtClean="0">
                <a:solidFill>
                  <a:schemeClr val="tx1"/>
                </a:solidFill>
              </a:rPr>
            </a:br>
            <a:r>
              <a:rPr lang="de-DE" altLang="de-DE" sz="2400" b="1" dirty="0" smtClean="0">
                <a:solidFill>
                  <a:schemeClr val="tx1"/>
                </a:solidFill>
              </a:rPr>
              <a:t>Belegverpflichtung bis Abitur, Wertung von Q3 + 4</a:t>
            </a:r>
            <a:endParaRPr lang="de-DE" altLang="de-DE" sz="24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3080" y="4893276"/>
            <a:ext cx="856772" cy="84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4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solidFill>
                  <a:schemeClr val="bg2">
                    <a:lumMod val="75000"/>
                  </a:schemeClr>
                </a:solidFill>
              </a:rPr>
              <a:t>Pflichtkurse</a:t>
            </a:r>
            <a:endParaRPr lang="de-DE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899220" y="3382392"/>
            <a:ext cx="782638" cy="715962"/>
          </a:xfrm>
          <a:prstGeom prst="rect">
            <a:avLst/>
          </a:prstGeom>
          <a:solidFill>
            <a:srgbClr val="95B3D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Deutsch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806128" y="5542632"/>
            <a:ext cx="782638" cy="715962"/>
          </a:xfrm>
          <a:prstGeom prst="rect">
            <a:avLst/>
          </a:prstGeom>
          <a:solidFill>
            <a:srgbClr val="95B3D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Deutsch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 Box 5"/>
          <p:cNvSpPr txBox="1">
            <a:spLocks noChangeArrowheads="1"/>
          </p:cNvSpPr>
          <p:nvPr/>
        </p:nvSpPr>
        <p:spPr bwMode="auto">
          <a:xfrm>
            <a:off x="1329084" y="1268760"/>
            <a:ext cx="704701" cy="715962"/>
          </a:xfrm>
          <a:prstGeom prst="rect">
            <a:avLst/>
          </a:prstGeom>
          <a:solidFill>
            <a:srgbClr val="D9959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Englisch</a:t>
            </a:r>
            <a:endParaRPr kumimoji="0" 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6"/>
          <p:cNvSpPr txBox="1">
            <a:spLocks noChangeArrowheads="1"/>
          </p:cNvSpPr>
          <p:nvPr/>
        </p:nvSpPr>
        <p:spPr bwMode="auto">
          <a:xfrm>
            <a:off x="1704008" y="3382392"/>
            <a:ext cx="830262" cy="715962"/>
          </a:xfrm>
          <a:prstGeom prst="rect">
            <a:avLst/>
          </a:prstGeom>
          <a:solidFill>
            <a:srgbClr val="D9959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eine FS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i.d</a:t>
            </a:r>
            <a:r>
              <a:rPr kumimoji="0" lang="de-D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Regel Englisch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1585516" y="5542632"/>
            <a:ext cx="830262" cy="715962"/>
          </a:xfrm>
          <a:prstGeom prst="rect">
            <a:avLst/>
          </a:prstGeom>
          <a:solidFill>
            <a:srgbClr val="D9959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eine FS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i.d</a:t>
            </a:r>
            <a:r>
              <a:rPr kumimoji="0" lang="de-D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 Regel Englisch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8"/>
          <p:cNvSpPr txBox="1">
            <a:spLocks noChangeArrowheads="1"/>
          </p:cNvSpPr>
          <p:nvPr/>
        </p:nvSpPr>
        <p:spPr bwMode="auto">
          <a:xfrm>
            <a:off x="2018059" y="1268760"/>
            <a:ext cx="825748" cy="1054720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2.FS: Latein, </a:t>
            </a:r>
            <a:r>
              <a:rPr kumimoji="0" lang="de-D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Französ</a:t>
            </a:r>
            <a:r>
              <a:rPr kumimoji="0" lang="de-D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., 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Spanisch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3381525" y="4319986"/>
            <a:ext cx="4729359" cy="392459"/>
          </a:xfrm>
          <a:prstGeom prst="rect">
            <a:avLst/>
          </a:prstGeom>
          <a:gradFill rotWithShape="1">
            <a:gsLst>
              <a:gs pos="0">
                <a:srgbClr val="F79646"/>
              </a:gs>
              <a:gs pos="100000">
                <a:srgbClr val="92D050"/>
              </a:gs>
            </a:gsLst>
            <a:lin ang="5400000" scaled="1"/>
          </a:gra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defTabSz="914400" fontAlgn="base">
              <a:spcBef>
                <a:spcPct val="0"/>
              </a:spcBef>
              <a:spcAft>
                <a:spcPts val="1000"/>
              </a:spcAft>
            </a:pPr>
            <a:r>
              <a:rPr lang="de-DE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p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lus 2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. FS </a:t>
            </a:r>
            <a:r>
              <a:rPr kumimoji="0" lang="de-DE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oder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de-DE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2. </a:t>
            </a:r>
            <a:r>
              <a:rPr kumimoji="0" lang="de-DE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NaWi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lang="de-DE" i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oder</a:t>
            </a:r>
            <a:r>
              <a:rPr lang="de-DE" b="1" i="1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de-DE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rPr>
              <a:t>Informatik</a:t>
            </a:r>
            <a: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/>
            </a:r>
            <a:br>
              <a:rPr kumimoji="0" lang="de-DE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</a:br>
            <a:endParaRPr kumimoji="0" lang="de-DE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2425700" y="5529932"/>
            <a:ext cx="1354212" cy="714375"/>
          </a:xfrm>
          <a:prstGeom prst="rect">
            <a:avLst/>
          </a:prstGeom>
          <a:solidFill>
            <a:srgbClr val="F79646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 </a:t>
            </a:r>
            <a:r>
              <a:rPr kumimoji="0" lang="de-DE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de-DE" sz="1200" b="1" i="1" dirty="0" smtClean="0">
                <a:latin typeface="Calibri" pitchFamily="34" charset="0"/>
                <a:cs typeface="Arial" pitchFamily="34" charset="0"/>
              </a:rPr>
              <a:t>nur</a:t>
            </a:r>
            <a:r>
              <a:rPr lang="de-DE" sz="12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kumimoji="0" lang="de-DE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Anfänger 11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2843808" y="1268760"/>
            <a:ext cx="720079" cy="864096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Kunst oder Musik oder DS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13"/>
          <p:cNvSpPr txBox="1">
            <a:spLocks noChangeArrowheads="1"/>
          </p:cNvSpPr>
          <p:nvPr/>
        </p:nvSpPr>
        <p:spPr bwMode="auto">
          <a:xfrm>
            <a:off x="3635896" y="1268760"/>
            <a:ext cx="777875" cy="7159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Ge-schich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te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 Box 14"/>
          <p:cNvSpPr txBox="1">
            <a:spLocks noChangeArrowheads="1"/>
          </p:cNvSpPr>
          <p:nvPr/>
        </p:nvSpPr>
        <p:spPr bwMode="auto">
          <a:xfrm>
            <a:off x="3707904" y="3356992"/>
            <a:ext cx="777875" cy="7159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Ge-schich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te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 Box 15"/>
          <p:cNvSpPr txBox="1">
            <a:spLocks noChangeArrowheads="1"/>
          </p:cNvSpPr>
          <p:nvPr/>
        </p:nvSpPr>
        <p:spPr bwMode="auto">
          <a:xfrm>
            <a:off x="3779912" y="5517232"/>
            <a:ext cx="777875" cy="71596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Ge-schich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cs typeface="Arial" pitchFamily="34" charset="0"/>
              </a:rPr>
              <a:t>te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4427984" y="1268760"/>
            <a:ext cx="777875" cy="71596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Politik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 Wirt-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schaft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 Box 17"/>
          <p:cNvSpPr txBox="1">
            <a:spLocks noChangeArrowheads="1"/>
          </p:cNvSpPr>
          <p:nvPr/>
        </p:nvSpPr>
        <p:spPr bwMode="auto">
          <a:xfrm>
            <a:off x="4499992" y="3356992"/>
            <a:ext cx="777875" cy="715962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Politik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+ Wirt-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schaft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18"/>
          <p:cNvSpPr txBox="1">
            <a:spLocks noChangeArrowheads="1"/>
          </p:cNvSpPr>
          <p:nvPr/>
        </p:nvSpPr>
        <p:spPr bwMode="auto">
          <a:xfrm>
            <a:off x="6156176" y="1268760"/>
            <a:ext cx="688975" cy="7159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Mathe-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matik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 Box 21"/>
          <p:cNvSpPr txBox="1">
            <a:spLocks noChangeArrowheads="1"/>
          </p:cNvSpPr>
          <p:nvPr/>
        </p:nvSpPr>
        <p:spPr bwMode="auto">
          <a:xfrm>
            <a:off x="5220072" y="1268760"/>
            <a:ext cx="792088" cy="715962"/>
          </a:xfrm>
          <a:prstGeom prst="rect">
            <a:avLst/>
          </a:prstGeom>
          <a:solidFill>
            <a:srgbClr val="B2A1C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Religion oder Ethik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 Box 24"/>
          <p:cNvSpPr txBox="1">
            <a:spLocks noChangeArrowheads="1"/>
          </p:cNvSpPr>
          <p:nvPr/>
        </p:nvSpPr>
        <p:spPr bwMode="auto">
          <a:xfrm>
            <a:off x="8244408" y="1268760"/>
            <a:ext cx="688975" cy="715962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Physik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 Box 25"/>
          <p:cNvSpPr txBox="1">
            <a:spLocks noChangeArrowheads="1"/>
          </p:cNvSpPr>
          <p:nvPr/>
        </p:nvSpPr>
        <p:spPr bwMode="auto">
          <a:xfrm>
            <a:off x="7452320" y="1268760"/>
            <a:ext cx="792088" cy="715962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Chemie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26"/>
          <p:cNvSpPr txBox="1">
            <a:spLocks noChangeArrowheads="1"/>
          </p:cNvSpPr>
          <p:nvPr/>
        </p:nvSpPr>
        <p:spPr bwMode="auto">
          <a:xfrm>
            <a:off x="6804248" y="1268760"/>
            <a:ext cx="688975" cy="715962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Bio-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logie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2843808" y="3356992"/>
            <a:ext cx="720079" cy="864096"/>
          </a:xfrm>
          <a:prstGeom prst="rect">
            <a:avLst/>
          </a:prstGeom>
          <a:solidFill>
            <a:srgbClr val="A5A5A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Kunst oder Musik oder DS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auto">
          <a:xfrm>
            <a:off x="6300192" y="5517232"/>
            <a:ext cx="688975" cy="7159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Mathe-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matik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 Box 18"/>
          <p:cNvSpPr txBox="1">
            <a:spLocks noChangeArrowheads="1"/>
          </p:cNvSpPr>
          <p:nvPr/>
        </p:nvSpPr>
        <p:spPr bwMode="auto">
          <a:xfrm>
            <a:off x="6228184" y="3356992"/>
            <a:ext cx="688975" cy="715962"/>
          </a:xfrm>
          <a:prstGeom prst="rect">
            <a:avLst/>
          </a:prstGeom>
          <a:solidFill>
            <a:srgbClr val="00B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Mathe-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matik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5292080" y="3356992"/>
            <a:ext cx="792088" cy="715962"/>
          </a:xfrm>
          <a:prstGeom prst="rect">
            <a:avLst/>
          </a:prstGeom>
          <a:solidFill>
            <a:srgbClr val="B2A1C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Religion oder Ethik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 Box 21"/>
          <p:cNvSpPr txBox="1">
            <a:spLocks noChangeArrowheads="1"/>
          </p:cNvSpPr>
          <p:nvPr/>
        </p:nvSpPr>
        <p:spPr bwMode="auto">
          <a:xfrm>
            <a:off x="5292080" y="5517232"/>
            <a:ext cx="792088" cy="715962"/>
          </a:xfrm>
          <a:prstGeom prst="rect">
            <a:avLst/>
          </a:prstGeom>
          <a:solidFill>
            <a:srgbClr val="B2A1C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Religion oder Ethik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 Box 27"/>
          <p:cNvSpPr txBox="1">
            <a:spLocks noChangeArrowheads="1"/>
          </p:cNvSpPr>
          <p:nvPr/>
        </p:nvSpPr>
        <p:spPr bwMode="auto">
          <a:xfrm>
            <a:off x="6948264" y="3356992"/>
            <a:ext cx="1090612" cy="715962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eine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NaWi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Bio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Chemie oder Physik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auto">
          <a:xfrm>
            <a:off x="7020272" y="5517232"/>
            <a:ext cx="1090612" cy="715962"/>
          </a:xfrm>
          <a:prstGeom prst="rect">
            <a:avLst/>
          </a:prstGeom>
          <a:solidFill>
            <a:srgbClr val="92D05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eine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NaWi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kumimoji="0" lang="de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Bio</a:t>
            </a: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Chemie oder Physik</a:t>
            </a: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 Box 28"/>
          <p:cNvSpPr txBox="1">
            <a:spLocks noChangeArrowheads="1"/>
          </p:cNvSpPr>
          <p:nvPr/>
        </p:nvSpPr>
        <p:spPr bwMode="auto">
          <a:xfrm>
            <a:off x="9242471" y="3695747"/>
            <a:ext cx="688975" cy="371475"/>
          </a:xfrm>
          <a:prstGeom prst="rect">
            <a:avLst/>
          </a:prstGeom>
          <a:solidFill>
            <a:srgbClr val="93895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Sport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 Box 29"/>
          <p:cNvSpPr txBox="1">
            <a:spLocks noChangeArrowheads="1"/>
          </p:cNvSpPr>
          <p:nvPr/>
        </p:nvSpPr>
        <p:spPr bwMode="auto">
          <a:xfrm>
            <a:off x="9218612" y="1600469"/>
            <a:ext cx="688975" cy="371475"/>
          </a:xfrm>
          <a:prstGeom prst="rect">
            <a:avLst/>
          </a:prstGeom>
          <a:solidFill>
            <a:srgbClr val="93895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Sport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 Box 30"/>
          <p:cNvSpPr txBox="1">
            <a:spLocks noChangeArrowheads="1"/>
          </p:cNvSpPr>
          <p:nvPr/>
        </p:nvSpPr>
        <p:spPr bwMode="auto">
          <a:xfrm>
            <a:off x="8244408" y="5517232"/>
            <a:ext cx="688975" cy="371475"/>
          </a:xfrm>
          <a:prstGeom prst="rect">
            <a:avLst/>
          </a:prstGeom>
          <a:solidFill>
            <a:srgbClr val="93895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Sport</a:t>
            </a:r>
            <a:endParaRPr kumimoji="0" lang="de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2" name="Gerade Verbindung 71"/>
          <p:cNvCxnSpPr/>
          <p:nvPr/>
        </p:nvCxnSpPr>
        <p:spPr>
          <a:xfrm>
            <a:off x="323528" y="2924944"/>
            <a:ext cx="849694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/>
        </p:nvCxnSpPr>
        <p:spPr>
          <a:xfrm>
            <a:off x="251520" y="5157192"/>
            <a:ext cx="8496944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Nach oben gebogener Pfeil 73"/>
          <p:cNvSpPr/>
          <p:nvPr/>
        </p:nvSpPr>
        <p:spPr>
          <a:xfrm rot="5400000">
            <a:off x="1797348" y="3115568"/>
            <a:ext cx="2376264" cy="792088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C000"/>
              </a:solidFill>
            </a:endParaRPr>
          </a:p>
        </p:txBody>
      </p:sp>
      <p:sp>
        <p:nvSpPr>
          <p:cNvPr id="75" name="Nach oben gebogener Pfeil 74"/>
          <p:cNvSpPr/>
          <p:nvPr/>
        </p:nvSpPr>
        <p:spPr>
          <a:xfrm rot="5400000" flipV="1">
            <a:off x="7134851" y="2959788"/>
            <a:ext cx="2723170" cy="792088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Textfeld 75"/>
          <p:cNvSpPr txBox="1"/>
          <p:nvPr/>
        </p:nvSpPr>
        <p:spPr>
          <a:xfrm>
            <a:off x="4211960" y="5085184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13</a:t>
            </a:r>
          </a:p>
        </p:txBody>
      </p:sp>
      <p:sp>
        <p:nvSpPr>
          <p:cNvPr id="77" name="Textfeld 76"/>
          <p:cNvSpPr txBox="1"/>
          <p:nvPr/>
        </p:nvSpPr>
        <p:spPr>
          <a:xfrm>
            <a:off x="4139952" y="2852936"/>
            <a:ext cx="5760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12</a:t>
            </a:r>
          </a:p>
        </p:txBody>
      </p:sp>
      <p:sp>
        <p:nvSpPr>
          <p:cNvPr id="78" name="Textfeld 77"/>
          <p:cNvSpPr txBox="1"/>
          <p:nvPr/>
        </p:nvSpPr>
        <p:spPr>
          <a:xfrm>
            <a:off x="4427984" y="2204864"/>
            <a:ext cx="3024336" cy="30777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1">
                <a:shade val="50000"/>
                <a:satMod val="103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/>
              <a:t>+ eventuell </a:t>
            </a:r>
            <a:r>
              <a:rPr lang="de-DE" sz="1400" b="1" dirty="0" smtClean="0"/>
              <a:t>Wahlfach</a:t>
            </a:r>
            <a:r>
              <a:rPr lang="de-DE" sz="1400" dirty="0" smtClean="0"/>
              <a:t> Informatik</a:t>
            </a:r>
            <a:endParaRPr lang="de-DE" sz="1400" dirty="0"/>
          </a:p>
        </p:txBody>
      </p:sp>
      <p:pic>
        <p:nvPicPr>
          <p:cNvPr id="79" name="Inhaltsplatzhalter 78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0374" y="4875105"/>
            <a:ext cx="856252" cy="847939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212" y="1268760"/>
            <a:ext cx="637766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33515" y="5629739"/>
            <a:ext cx="741957" cy="735362"/>
          </a:xfrm>
          <a:prstGeom prst="rect">
            <a:avLst/>
          </a:prstGeom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4756" y="5148113"/>
            <a:ext cx="6962235" cy="96325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12" y="465347"/>
            <a:ext cx="6916968" cy="448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5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243</Words>
  <Application>Microsoft Office PowerPoint</Application>
  <PresentationFormat>Breitbild</PresentationFormat>
  <Paragraphs>96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Segment</vt:lpstr>
      <vt:lpstr>Der Weg zum Abitur  am G.C. Lichtenberg- Oberstufengymnasium </vt:lpstr>
      <vt:lpstr> Einführungsphase</vt:lpstr>
      <vt:lpstr> Zulassungsvoraussetzungen (§§ 59.4 + 64 VOBGM, § 2 OAVO)</vt:lpstr>
      <vt:lpstr> Allgemeine voraussetzungen</vt:lpstr>
      <vt:lpstr> Übergang</vt:lpstr>
      <vt:lpstr> Übergang</vt:lpstr>
      <vt:lpstr> Zweite Fremdsprache</vt:lpstr>
      <vt:lpstr>Pflichtkurse</vt:lpstr>
      <vt:lpstr>PowerPoint-Präsentation</vt:lpstr>
      <vt:lpstr>Leistungsbewertung</vt:lpstr>
      <vt:lpstr> FH-Reife</vt:lpstr>
      <vt:lpstr>Grundlagen der GO-Arbeit</vt:lpstr>
      <vt:lpstr>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</dc:title>
  <dc:creator>Wintermeyer, Ingo</dc:creator>
  <cp:lastModifiedBy>Wintermeyer, Ingo</cp:lastModifiedBy>
  <cp:revision>57</cp:revision>
  <dcterms:created xsi:type="dcterms:W3CDTF">2019-09-03T07:09:20Z</dcterms:created>
  <dcterms:modified xsi:type="dcterms:W3CDTF">2020-11-25T10:18:05Z</dcterms:modified>
</cp:coreProperties>
</file>