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66" r:id="rId3"/>
    <p:sldId id="261" r:id="rId4"/>
    <p:sldId id="263" r:id="rId5"/>
    <p:sldId id="262" r:id="rId6"/>
    <p:sldId id="259"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95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4A24E0FB-ACCE-4B3B-953A-AE358BB6A9F4}" type="datetimeFigureOut">
              <a:rPr lang="de-DE" smtClean="0"/>
              <a:t>11.09.2020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231541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2722028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229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3858304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4481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674878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244004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23738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312401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4A24E0FB-ACCE-4B3B-953A-AE358BB6A9F4}" type="datetimeFigureOut">
              <a:rPr lang="de-DE" smtClean="0"/>
              <a:t>11.09.2020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161362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A24E0FB-ACCE-4B3B-953A-AE358BB6A9F4}" type="datetimeFigureOut">
              <a:rPr lang="de-DE" smtClean="0"/>
              <a:t>11.09.2020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29347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A24E0FB-ACCE-4B3B-953A-AE358BB6A9F4}" type="datetimeFigureOut">
              <a:rPr lang="de-DE" smtClean="0"/>
              <a:t>11.09.2020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62506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A24E0FB-ACCE-4B3B-953A-AE358BB6A9F4}" type="datetimeFigureOut">
              <a:rPr lang="de-DE" smtClean="0"/>
              <a:t>11.09.2020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11890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4E0FB-ACCE-4B3B-953A-AE358BB6A9F4}" type="datetimeFigureOut">
              <a:rPr lang="de-DE" smtClean="0"/>
              <a:t>11.09.2020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303691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A24E0FB-ACCE-4B3B-953A-AE358BB6A9F4}" type="datetimeFigureOut">
              <a:rPr lang="de-DE" smtClean="0"/>
              <a:t>11.09.2020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14164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A24E0FB-ACCE-4B3B-953A-AE358BB6A9F4}" type="datetimeFigureOut">
              <a:rPr lang="de-DE" smtClean="0"/>
              <a:t>11.09.2020</a:t>
            </a:fld>
            <a:endParaRPr lang="de-D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CDD45-52E8-43BB-A35F-23C1CCCC0864}" type="slidenum">
              <a:rPr lang="de-DE" smtClean="0"/>
              <a:t>‹Nr.›</a:t>
            </a:fld>
            <a:endParaRPr lang="de-DE"/>
          </a:p>
        </p:txBody>
      </p:sp>
    </p:spTree>
    <p:extLst>
      <p:ext uri="{BB962C8B-B14F-4D97-AF65-F5344CB8AC3E}">
        <p14:creationId xmlns:p14="http://schemas.microsoft.com/office/powerpoint/2010/main" val="247424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24E0FB-ACCE-4B3B-953A-AE358BB6A9F4}" type="datetimeFigureOut">
              <a:rPr lang="de-DE" smtClean="0"/>
              <a:t>11.09.2020</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13CDD45-52E8-43BB-A35F-23C1CCCC0864}" type="slidenum">
              <a:rPr lang="de-DE" smtClean="0"/>
              <a:t>‹Nr.›</a:t>
            </a:fld>
            <a:endParaRPr lang="de-DE"/>
          </a:p>
        </p:txBody>
      </p:sp>
    </p:spTree>
    <p:extLst>
      <p:ext uri="{BB962C8B-B14F-4D97-AF65-F5344CB8AC3E}">
        <p14:creationId xmlns:p14="http://schemas.microsoft.com/office/powerpoint/2010/main" val="1123267458"/>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smtClean="0"/>
              <a:t>Information zur</a:t>
            </a:r>
            <a:br>
              <a:rPr lang="de-DE" dirty="0" smtClean="0"/>
            </a:br>
            <a:r>
              <a:rPr lang="de-DE" dirty="0" smtClean="0"/>
              <a:t>Einführungsphase</a:t>
            </a:r>
            <a:br>
              <a:rPr lang="de-DE" dirty="0" smtClean="0"/>
            </a:br>
            <a:r>
              <a:rPr lang="de-DE" sz="3200" dirty="0" smtClean="0"/>
              <a:t>am </a:t>
            </a:r>
            <a:r>
              <a:rPr lang="de-DE" sz="3200" dirty="0" err="1" smtClean="0"/>
              <a:t>G.C.Lichtenberg</a:t>
            </a:r>
            <a:r>
              <a:rPr lang="de-DE" sz="3200" dirty="0" smtClean="0"/>
              <a:t>-Oberstufengymnasium</a:t>
            </a:r>
            <a:br>
              <a:rPr lang="de-DE" sz="3200" dirty="0" smtClean="0"/>
            </a:br>
            <a:endParaRPr lang="de-DE" sz="3200" dirty="0"/>
          </a:p>
        </p:txBody>
      </p:sp>
      <p:sp>
        <p:nvSpPr>
          <p:cNvPr id="3" name="Untertitel 2"/>
          <p:cNvSpPr>
            <a:spLocks noGrp="1"/>
          </p:cNvSpPr>
          <p:nvPr>
            <p:ph type="subTitle" idx="1"/>
          </p:nvPr>
        </p:nvSpPr>
        <p:spPr/>
        <p:txBody>
          <a:bodyPr/>
          <a:lstStyle/>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3843866"/>
            <a:ext cx="9712516" cy="1974783"/>
          </a:xfrm>
          <a:prstGeom prst="rect">
            <a:avLst/>
          </a:prstGeom>
        </p:spPr>
      </p:pic>
      <p:pic>
        <p:nvPicPr>
          <p:cNvPr id="5" name="Grafik 4"/>
          <p:cNvPicPr>
            <a:picLocks noChangeAspect="1"/>
          </p:cNvPicPr>
          <p:nvPr/>
        </p:nvPicPr>
        <p:blipFill>
          <a:blip r:embed="rId3"/>
          <a:stretch>
            <a:fillRect/>
          </a:stretch>
        </p:blipFill>
        <p:spPr>
          <a:xfrm>
            <a:off x="10396728" y="685799"/>
            <a:ext cx="1371719" cy="1353429"/>
          </a:xfrm>
          <a:prstGeom prst="rect">
            <a:avLst/>
          </a:prstGeom>
        </p:spPr>
      </p:pic>
    </p:spTree>
    <p:extLst>
      <p:ext uri="{BB962C8B-B14F-4D97-AF65-F5344CB8AC3E}">
        <p14:creationId xmlns:p14="http://schemas.microsoft.com/office/powerpoint/2010/main" val="134378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smtClean="0">
                <a:solidFill>
                  <a:schemeClr val="bg2">
                    <a:lumMod val="75000"/>
                  </a:schemeClr>
                </a:solidFill>
              </a:rPr>
              <a:t/>
            </a:r>
            <a:br>
              <a:rPr lang="de-DE" dirty="0" smtClean="0">
                <a:solidFill>
                  <a:schemeClr val="bg2">
                    <a:lumMod val="75000"/>
                  </a:schemeClr>
                </a:solidFill>
              </a:rPr>
            </a:br>
            <a:r>
              <a:rPr lang="de-DE" altLang="de-DE" b="1" dirty="0">
                <a:solidFill>
                  <a:schemeClr val="accent3">
                    <a:lumMod val="60000"/>
                    <a:lumOff val="40000"/>
                  </a:schemeClr>
                </a:solidFill>
              </a:rPr>
              <a:t>Arbeit im </a:t>
            </a:r>
            <a:r>
              <a:rPr lang="de-DE" altLang="de-DE" b="1" dirty="0" smtClean="0">
                <a:solidFill>
                  <a:schemeClr val="accent3">
                    <a:lumMod val="60000"/>
                    <a:lumOff val="40000"/>
                  </a:schemeClr>
                </a:solidFill>
              </a:rPr>
              <a:t>Schulverbund</a:t>
            </a:r>
            <a:endParaRPr lang="de-DE" b="1" dirty="0">
              <a:solidFill>
                <a:schemeClr val="accent3">
                  <a:lumMod val="60000"/>
                  <a:lumOff val="40000"/>
                </a:schemeClr>
              </a:solidFill>
            </a:endParaRPr>
          </a:p>
        </p:txBody>
      </p:sp>
      <p:sp>
        <p:nvSpPr>
          <p:cNvPr id="5" name="Inhaltsplatzhalter 4"/>
          <p:cNvSpPr>
            <a:spLocks noGrp="1"/>
          </p:cNvSpPr>
          <p:nvPr>
            <p:ph idx="1"/>
          </p:nvPr>
        </p:nvSpPr>
        <p:spPr>
          <a:xfrm>
            <a:off x="684212" y="539496"/>
            <a:ext cx="10606088" cy="4578604"/>
          </a:xfrm>
        </p:spPr>
        <p:txBody>
          <a:bodyPr>
            <a:noAutofit/>
          </a:bodyPr>
          <a:lstStyle/>
          <a:p>
            <a:pPr>
              <a:spcAft>
                <a:spcPts val="1200"/>
              </a:spcAft>
              <a:defRPr/>
            </a:pPr>
            <a:r>
              <a:rPr lang="de-DE" altLang="de-DE" b="1" dirty="0" smtClean="0">
                <a:solidFill>
                  <a:schemeClr val="accent5">
                    <a:lumMod val="75000"/>
                  </a:schemeClr>
                </a:solidFill>
              </a:rPr>
              <a:t>Mit den Integrierten Gesamtschulen der Region existiert eine enge fachliche </a:t>
            </a:r>
            <a:r>
              <a:rPr lang="de-DE" altLang="de-DE" b="1" dirty="0" smtClean="0">
                <a:solidFill>
                  <a:schemeClr val="accent5">
                    <a:lumMod val="75000"/>
                  </a:schemeClr>
                </a:solidFill>
              </a:rPr>
              <a:t>und organisatorische </a:t>
            </a:r>
            <a:r>
              <a:rPr lang="de-DE" altLang="de-DE" b="1" dirty="0" smtClean="0">
                <a:solidFill>
                  <a:schemeClr val="accent5">
                    <a:lumMod val="75000"/>
                  </a:schemeClr>
                </a:solidFill>
              </a:rPr>
              <a:t>Zusammenarbeit, um den </a:t>
            </a:r>
            <a:r>
              <a:rPr lang="de-DE" altLang="de-DE" b="1" dirty="0">
                <a:solidFill>
                  <a:schemeClr val="accent5">
                    <a:lumMod val="75000"/>
                  </a:schemeClr>
                </a:solidFill>
              </a:rPr>
              <a:t>Übergang für die </a:t>
            </a:r>
            <a:r>
              <a:rPr lang="de-DE" altLang="de-DE" b="1" dirty="0" smtClean="0">
                <a:solidFill>
                  <a:schemeClr val="accent5">
                    <a:lumMod val="75000"/>
                  </a:schemeClr>
                </a:solidFill>
              </a:rPr>
              <a:t>Schüler*innen vorzubereiten </a:t>
            </a:r>
            <a:r>
              <a:rPr lang="de-DE" altLang="de-DE" b="1" dirty="0">
                <a:solidFill>
                  <a:schemeClr val="accent5">
                    <a:lumMod val="75000"/>
                  </a:schemeClr>
                </a:solidFill>
              </a:rPr>
              <a:t>und </a:t>
            </a:r>
            <a:r>
              <a:rPr lang="de-DE" altLang="de-DE" b="1" dirty="0" smtClean="0">
                <a:solidFill>
                  <a:schemeClr val="accent5">
                    <a:lumMod val="75000"/>
                  </a:schemeClr>
                </a:solidFill>
              </a:rPr>
              <a:t>zu erleichtern. </a:t>
            </a:r>
            <a:r>
              <a:rPr lang="de-DE" altLang="de-DE" b="1" dirty="0">
                <a:solidFill>
                  <a:schemeClr val="accent5">
                    <a:lumMod val="75000"/>
                  </a:schemeClr>
                </a:solidFill>
              </a:rPr>
              <a:t>Weitere inhaltliche und organisatorische Maßnahmen in der Einführungsphase helfen der Integration in die GOS</a:t>
            </a:r>
            <a:r>
              <a:rPr lang="de-DE" altLang="de-DE" b="1" dirty="0" smtClean="0">
                <a:solidFill>
                  <a:schemeClr val="accent5">
                    <a:lumMod val="75000"/>
                  </a:schemeClr>
                </a:solidFill>
              </a:rPr>
              <a:t>:</a:t>
            </a:r>
            <a:endParaRPr lang="de-DE" altLang="de-DE" sz="1800" b="1" dirty="0" smtClean="0">
              <a:solidFill>
                <a:schemeClr val="tx1"/>
              </a:solidFill>
            </a:endParaRPr>
          </a:p>
          <a:p>
            <a:pPr>
              <a:defRPr/>
            </a:pPr>
            <a:r>
              <a:rPr lang="de-DE" altLang="de-DE" b="1" dirty="0" smtClean="0">
                <a:solidFill>
                  <a:schemeClr val="tx1"/>
                </a:solidFill>
              </a:rPr>
              <a:t>Lernen im Klassenverband </a:t>
            </a:r>
            <a:r>
              <a:rPr lang="de-DE" altLang="de-DE" dirty="0" smtClean="0">
                <a:solidFill>
                  <a:schemeClr val="tx1"/>
                </a:solidFill>
              </a:rPr>
              <a:t>(enge Betreuung durch KL)</a:t>
            </a:r>
          </a:p>
          <a:p>
            <a:pPr>
              <a:defRPr/>
            </a:pPr>
            <a:r>
              <a:rPr lang="de-DE" altLang="de-DE" b="1" dirty="0" smtClean="0">
                <a:solidFill>
                  <a:schemeClr val="tx1"/>
                </a:solidFill>
              </a:rPr>
              <a:t>Kompensationsangebote z.B. in den Fächern Deutsch und Mathematik</a:t>
            </a:r>
          </a:p>
          <a:p>
            <a:pPr>
              <a:defRPr/>
            </a:pPr>
            <a:r>
              <a:rPr lang="de-DE" altLang="de-DE" b="1" dirty="0" smtClean="0">
                <a:solidFill>
                  <a:schemeClr val="tx1"/>
                </a:solidFill>
              </a:rPr>
              <a:t>Differenzierte Wahl der Fremdsprachen</a:t>
            </a:r>
          </a:p>
          <a:p>
            <a:pPr>
              <a:defRPr/>
            </a:pPr>
            <a:r>
              <a:rPr lang="de-DE" altLang="de-DE" b="1" dirty="0" smtClean="0">
                <a:solidFill>
                  <a:schemeClr val="tx1"/>
                </a:solidFill>
              </a:rPr>
              <a:t>Wahl zwischen Kunst, Musik und Darstellendem Spiel</a:t>
            </a:r>
          </a:p>
          <a:p>
            <a:pPr>
              <a:defRPr/>
            </a:pPr>
            <a:r>
              <a:rPr lang="de-DE" altLang="de-DE" b="1" dirty="0" smtClean="0">
                <a:solidFill>
                  <a:schemeClr val="tx1"/>
                </a:solidFill>
              </a:rPr>
              <a:t>Umfangreiche Berufs- und Studienorientierung</a:t>
            </a:r>
          </a:p>
        </p:txBody>
      </p:sp>
      <p:pic>
        <p:nvPicPr>
          <p:cNvPr id="8" name="Grafik 7"/>
          <p:cNvPicPr>
            <a:picLocks noChangeAspect="1"/>
          </p:cNvPicPr>
          <p:nvPr/>
        </p:nvPicPr>
        <p:blipFill>
          <a:blip r:embed="rId2" cstate="print"/>
          <a:stretch>
            <a:fillRect/>
          </a:stretch>
        </p:blipFill>
        <p:spPr>
          <a:xfrm>
            <a:off x="10433080" y="4893276"/>
            <a:ext cx="856772" cy="849156"/>
          </a:xfrm>
          <a:prstGeom prst="rect">
            <a:avLst/>
          </a:prstGeom>
        </p:spPr>
      </p:pic>
    </p:spTree>
    <p:extLst>
      <p:ext uri="{BB962C8B-B14F-4D97-AF65-F5344CB8AC3E}">
        <p14:creationId xmlns:p14="http://schemas.microsoft.com/office/powerpoint/2010/main" val="243834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4212" y="4789084"/>
            <a:ext cx="8534400" cy="1507067"/>
          </a:xfrm>
        </p:spPr>
        <p:txBody>
          <a:bodyPr/>
          <a:lstStyle/>
          <a:p>
            <a:r>
              <a:rPr lang="de-DE" b="1" dirty="0" smtClean="0">
                <a:solidFill>
                  <a:schemeClr val="accent3">
                    <a:lumMod val="60000"/>
                    <a:lumOff val="40000"/>
                  </a:schemeClr>
                </a:solidFill>
              </a:rPr>
              <a:t>Grundlagen der GO-Arbeit</a:t>
            </a:r>
            <a:endParaRPr lang="de-DE" b="1" dirty="0">
              <a:solidFill>
                <a:schemeClr val="accent3">
                  <a:lumMod val="60000"/>
                  <a:lumOff val="40000"/>
                </a:schemeClr>
              </a:solidFill>
            </a:endParaRPr>
          </a:p>
        </p:txBody>
      </p:sp>
      <p:sp>
        <p:nvSpPr>
          <p:cNvPr id="5" name="Inhaltsplatzhalter 4"/>
          <p:cNvSpPr>
            <a:spLocks noGrp="1"/>
          </p:cNvSpPr>
          <p:nvPr>
            <p:ph idx="1"/>
          </p:nvPr>
        </p:nvSpPr>
        <p:spPr>
          <a:xfrm>
            <a:off x="684212" y="686135"/>
            <a:ext cx="7911148" cy="4167291"/>
          </a:xfrm>
        </p:spPr>
        <p:txBody>
          <a:bodyPr>
            <a:normAutofit lnSpcReduction="10000"/>
          </a:bodyPr>
          <a:lstStyle/>
          <a:p>
            <a:r>
              <a:rPr lang="de-DE" b="1" dirty="0" smtClean="0">
                <a:solidFill>
                  <a:schemeClr val="accent5">
                    <a:lumMod val="75000"/>
                  </a:schemeClr>
                </a:solidFill>
              </a:rPr>
              <a:t>Basis für die individuelle Information und Planung der Schullaufbahn in der Oberstufe sowie zur Vorbereitung auf das Abitur ist die Broschüre des HKM, die alle Schülerinnen und Schüler mit Eingang an unsere Schule erhalten haben.</a:t>
            </a:r>
          </a:p>
          <a:p>
            <a:r>
              <a:rPr lang="de-DE" b="1" dirty="0" smtClean="0">
                <a:solidFill>
                  <a:schemeClr val="tx1"/>
                </a:solidFill>
              </a:rPr>
              <a:t>Weitere Grundlagen für die Arbeit in der Oberstufe sind:</a:t>
            </a:r>
            <a:br>
              <a:rPr lang="de-DE" b="1" dirty="0" smtClean="0">
                <a:solidFill>
                  <a:schemeClr val="tx1"/>
                </a:solidFill>
              </a:rPr>
            </a:br>
            <a:r>
              <a:rPr lang="de-DE" b="1" dirty="0" smtClean="0">
                <a:solidFill>
                  <a:schemeClr val="tx1"/>
                </a:solidFill>
              </a:rPr>
              <a:t>- Fachspezifische Lehrpläne (KCGO)</a:t>
            </a:r>
            <a:br>
              <a:rPr lang="de-DE" b="1" dirty="0" smtClean="0">
                <a:solidFill>
                  <a:schemeClr val="tx1"/>
                </a:solidFill>
              </a:rPr>
            </a:br>
            <a:r>
              <a:rPr lang="de-DE" b="1" dirty="0" smtClean="0">
                <a:solidFill>
                  <a:schemeClr val="tx1"/>
                </a:solidFill>
              </a:rPr>
              <a:t>	</a:t>
            </a:r>
            <a:r>
              <a:rPr lang="de-DE" sz="1800" dirty="0" smtClean="0">
                <a:solidFill>
                  <a:schemeClr val="tx1"/>
                </a:solidFill>
              </a:rPr>
              <a:t>hierüber informieren die jeweiligen Fachlehrkräfte</a:t>
            </a:r>
            <a:r>
              <a:rPr lang="de-DE" b="1" dirty="0" smtClean="0">
                <a:solidFill>
                  <a:schemeClr val="tx1"/>
                </a:solidFill>
              </a:rPr>
              <a:t/>
            </a:r>
            <a:br>
              <a:rPr lang="de-DE" b="1" dirty="0" smtClean="0">
                <a:solidFill>
                  <a:schemeClr val="tx1"/>
                </a:solidFill>
              </a:rPr>
            </a:br>
            <a:r>
              <a:rPr lang="de-DE" b="1" dirty="0" smtClean="0">
                <a:solidFill>
                  <a:schemeClr val="tx1"/>
                </a:solidFill>
              </a:rPr>
              <a:t>-	ab </a:t>
            </a:r>
            <a:r>
              <a:rPr lang="de-DE" b="1" dirty="0">
                <a:solidFill>
                  <a:schemeClr val="tx1"/>
                </a:solidFill>
              </a:rPr>
              <a:t>Q-Phase </a:t>
            </a:r>
            <a:r>
              <a:rPr lang="de-DE" b="1" dirty="0" smtClean="0">
                <a:solidFill>
                  <a:schemeClr val="tx1"/>
                </a:solidFill>
              </a:rPr>
              <a:t>jahrgangsspezifischer </a:t>
            </a:r>
            <a:r>
              <a:rPr lang="de-DE" b="1" dirty="0">
                <a:solidFill>
                  <a:schemeClr val="tx1"/>
                </a:solidFill>
              </a:rPr>
              <a:t>Einführungserlass</a:t>
            </a:r>
            <a:r>
              <a:rPr lang="de-DE" b="1" dirty="0" smtClean="0">
                <a:solidFill>
                  <a:schemeClr val="tx1"/>
                </a:solidFill>
              </a:rPr>
              <a:t/>
            </a:r>
            <a:br>
              <a:rPr lang="de-DE" b="1" dirty="0" smtClean="0">
                <a:solidFill>
                  <a:schemeClr val="tx1"/>
                </a:solidFill>
              </a:rPr>
            </a:br>
            <a:r>
              <a:rPr lang="de-DE" b="1" dirty="0" smtClean="0">
                <a:solidFill>
                  <a:schemeClr val="tx1"/>
                </a:solidFill>
              </a:rPr>
              <a:t>	</a:t>
            </a:r>
            <a:r>
              <a:rPr lang="de-DE" sz="1800" dirty="0" smtClean="0">
                <a:solidFill>
                  <a:schemeClr val="tx1"/>
                </a:solidFill>
              </a:rPr>
              <a:t>dieser informiert über fachspezifische Besonderheiten </a:t>
            </a:r>
            <a:r>
              <a:rPr lang="de-DE" b="1" dirty="0" smtClean="0">
                <a:solidFill>
                  <a:schemeClr val="tx1"/>
                </a:solidFill>
              </a:rPr>
              <a:t/>
            </a:r>
            <a:br>
              <a:rPr lang="de-DE" b="1" dirty="0" smtClean="0">
                <a:solidFill>
                  <a:schemeClr val="tx1"/>
                </a:solidFill>
              </a:rPr>
            </a:br>
            <a:r>
              <a:rPr lang="de-DE" b="1" dirty="0" smtClean="0">
                <a:solidFill>
                  <a:schemeClr val="tx1"/>
                </a:solidFill>
              </a:rPr>
              <a:t>- und jahrgangsspezifische </a:t>
            </a:r>
            <a:r>
              <a:rPr lang="de-DE" b="1" dirty="0" err="1" smtClean="0">
                <a:solidFill>
                  <a:schemeClr val="tx1"/>
                </a:solidFill>
              </a:rPr>
              <a:t>Operatorenlisten</a:t>
            </a:r>
            <a:r>
              <a:rPr lang="de-DE" b="1" dirty="0" smtClean="0">
                <a:solidFill>
                  <a:schemeClr val="tx1"/>
                </a:solidFill>
              </a:rPr>
              <a:t> </a:t>
            </a:r>
            <a:r>
              <a:rPr lang="de-DE" sz="1800" dirty="0" smtClean="0">
                <a:solidFill>
                  <a:schemeClr val="tx1"/>
                </a:solidFill>
              </a:rPr>
              <a:t>(</a:t>
            </a:r>
            <a:r>
              <a:rPr lang="de-DE" sz="1800" b="1" dirty="0" smtClean="0">
                <a:solidFill>
                  <a:srgbClr val="C00000"/>
                </a:solidFill>
              </a:rPr>
              <a:t>Bsp. Folgeseite</a:t>
            </a:r>
            <a:r>
              <a:rPr lang="de-DE" sz="1800" dirty="0" smtClean="0">
                <a:solidFill>
                  <a:schemeClr val="tx1"/>
                </a:solidFill>
              </a:rPr>
              <a:t>)</a:t>
            </a:r>
            <a:r>
              <a:rPr lang="de-DE" b="1" dirty="0" smtClean="0">
                <a:solidFill>
                  <a:schemeClr val="tx1"/>
                </a:solidFill>
              </a:rPr>
              <a:t/>
            </a:r>
            <a:br>
              <a:rPr lang="de-DE" b="1" dirty="0" smtClean="0">
                <a:solidFill>
                  <a:schemeClr val="tx1"/>
                </a:solidFill>
              </a:rPr>
            </a:br>
            <a:r>
              <a:rPr lang="de-DE" b="1" dirty="0" smtClean="0">
                <a:solidFill>
                  <a:schemeClr val="tx1"/>
                </a:solidFill>
              </a:rPr>
              <a:t>	</a:t>
            </a:r>
            <a:r>
              <a:rPr lang="de-DE" sz="1800" dirty="0" smtClean="0">
                <a:solidFill>
                  <a:schemeClr val="tx1"/>
                </a:solidFill>
              </a:rPr>
              <a:t>diese geben Hinweise zu den Aufgabenformaten</a:t>
            </a:r>
            <a:endParaRPr lang="de-DE" dirty="0" smtClean="0">
              <a:solidFill>
                <a:schemeClr val="tx1"/>
              </a:solidFill>
            </a:endParaRPr>
          </a:p>
          <a:p>
            <a:r>
              <a:rPr lang="de-DE" dirty="0" smtClean="0">
                <a:solidFill>
                  <a:schemeClr val="tx1"/>
                </a:solidFill>
              </a:rPr>
              <a:t>Alle genannten Unterlagen sind auch über die Webseite des HKM als Download verfügbar!</a:t>
            </a:r>
            <a:endParaRPr lang="de-DE" dirty="0">
              <a:solidFill>
                <a:schemeClr val="tx1"/>
              </a:solidFill>
            </a:endParaRPr>
          </a:p>
        </p:txBody>
      </p:sp>
      <p:pic>
        <p:nvPicPr>
          <p:cNvPr id="8" name="Grafik 7"/>
          <p:cNvPicPr>
            <a:picLocks noChangeAspect="1"/>
          </p:cNvPicPr>
          <p:nvPr/>
        </p:nvPicPr>
        <p:blipFill>
          <a:blip r:embed="rId2"/>
          <a:stretch>
            <a:fillRect/>
          </a:stretch>
        </p:blipFill>
        <p:spPr>
          <a:xfrm>
            <a:off x="10959374" y="5259037"/>
            <a:ext cx="741957" cy="735362"/>
          </a:xfrm>
          <a:prstGeom prst="rect">
            <a:avLst/>
          </a:prstGeom>
        </p:spPr>
      </p:pic>
      <p:pic>
        <p:nvPicPr>
          <p:cNvPr id="2" name="Grafik 1"/>
          <p:cNvPicPr>
            <a:picLocks noChangeAspect="1"/>
          </p:cNvPicPr>
          <p:nvPr/>
        </p:nvPicPr>
        <p:blipFill>
          <a:blip r:embed="rId3"/>
          <a:stretch>
            <a:fillRect/>
          </a:stretch>
        </p:blipFill>
        <p:spPr>
          <a:xfrm>
            <a:off x="8848156" y="686135"/>
            <a:ext cx="2853175" cy="3938357"/>
          </a:xfrm>
          <a:prstGeom prst="rect">
            <a:avLst/>
          </a:prstGeom>
        </p:spPr>
      </p:pic>
    </p:spTree>
    <p:extLst>
      <p:ext uri="{BB962C8B-B14F-4D97-AF65-F5344CB8AC3E}">
        <p14:creationId xmlns:p14="http://schemas.microsoft.com/office/powerpoint/2010/main" val="86005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604867256"/>
              </p:ext>
            </p:extLst>
          </p:nvPr>
        </p:nvGraphicFramePr>
        <p:xfrm>
          <a:off x="566927" y="311816"/>
          <a:ext cx="10021824" cy="5643372"/>
        </p:xfrm>
        <a:graphic>
          <a:graphicData uri="http://schemas.openxmlformats.org/drawingml/2006/table">
            <a:tbl>
              <a:tblPr/>
              <a:tblGrid>
                <a:gridCol w="1358978">
                  <a:extLst>
                    <a:ext uri="{9D8B030D-6E8A-4147-A177-3AD203B41FA5}">
                      <a16:colId xmlns:a16="http://schemas.microsoft.com/office/drawing/2014/main" val="1926472101"/>
                    </a:ext>
                  </a:extLst>
                </a:gridCol>
                <a:gridCol w="4527958">
                  <a:extLst>
                    <a:ext uri="{9D8B030D-6E8A-4147-A177-3AD203B41FA5}">
                      <a16:colId xmlns:a16="http://schemas.microsoft.com/office/drawing/2014/main" val="3824817401"/>
                    </a:ext>
                  </a:extLst>
                </a:gridCol>
                <a:gridCol w="3642505">
                  <a:extLst>
                    <a:ext uri="{9D8B030D-6E8A-4147-A177-3AD203B41FA5}">
                      <a16:colId xmlns:a16="http://schemas.microsoft.com/office/drawing/2014/main" val="3358998642"/>
                    </a:ext>
                  </a:extLst>
                </a:gridCol>
                <a:gridCol w="492383">
                  <a:extLst>
                    <a:ext uri="{9D8B030D-6E8A-4147-A177-3AD203B41FA5}">
                      <a16:colId xmlns:a16="http://schemas.microsoft.com/office/drawing/2014/main" val="4198781339"/>
                    </a:ext>
                  </a:extLst>
                </a:gridCol>
              </a:tblGrid>
              <a:tr h="204620">
                <a:tc>
                  <a:txBody>
                    <a:bodyPr/>
                    <a:lstStyle/>
                    <a:p>
                      <a:pPr>
                        <a:lnSpc>
                          <a:spcPct val="115000"/>
                        </a:lnSpc>
                        <a:spcAft>
                          <a:spcPts val="0"/>
                        </a:spcAft>
                      </a:pPr>
                      <a:r>
                        <a:rPr lang="de-DE" sz="1400" b="1" dirty="0">
                          <a:solidFill>
                            <a:schemeClr val="tx1"/>
                          </a:solidFill>
                          <a:latin typeface="TheSans Office"/>
                          <a:ea typeface="Calibri"/>
                          <a:cs typeface="Times New Roman"/>
                        </a:rPr>
                        <a:t>Operator(en)</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de-DE" sz="1400" b="1" dirty="0">
                          <a:solidFill>
                            <a:schemeClr val="tx1"/>
                          </a:solidFill>
                          <a:latin typeface="TheSans Office"/>
                          <a:ea typeface="Calibri"/>
                          <a:cs typeface="Times New Roman"/>
                        </a:rPr>
                        <a:t>Definitionen</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de-DE" sz="1400" b="1">
                          <a:solidFill>
                            <a:schemeClr val="tx1"/>
                          </a:solidFill>
                          <a:latin typeface="TheSans Office"/>
                          <a:ea typeface="Calibri"/>
                          <a:cs typeface="Times New Roman"/>
                        </a:rPr>
                        <a:t>Beispiel(e)</a:t>
                      </a:r>
                      <a:endParaRPr lang="de-DE" sz="140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de-DE" sz="1400" b="1">
                          <a:solidFill>
                            <a:schemeClr val="tx1"/>
                          </a:solidFill>
                          <a:latin typeface="TheSans Office"/>
                          <a:ea typeface="Calibri"/>
                          <a:cs typeface="Times New Roman"/>
                        </a:rPr>
                        <a:t>AFB</a:t>
                      </a:r>
                      <a:endParaRPr lang="de-DE" sz="140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26413569"/>
                  </a:ext>
                </a:extLst>
              </a:tr>
              <a:tr h="619203">
                <a:tc>
                  <a:txBody>
                    <a:bodyPr/>
                    <a:lstStyle/>
                    <a:p>
                      <a:pPr>
                        <a:lnSpc>
                          <a:spcPct val="115000"/>
                        </a:lnSpc>
                        <a:spcAft>
                          <a:spcPts val="0"/>
                        </a:spcAft>
                      </a:pPr>
                      <a:r>
                        <a:rPr lang="de-DE" sz="1400" b="1" dirty="0">
                          <a:solidFill>
                            <a:schemeClr val="tx1"/>
                          </a:solidFill>
                          <a:latin typeface="TheSans Office"/>
                          <a:ea typeface="Times New Roman"/>
                          <a:cs typeface="Arial"/>
                        </a:rPr>
                        <a:t>wiedergeben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ausgehend von einem Einleitungssatz Informationen aus dem vorliegenden Material unter Verwendung der Fachsprache in eigenen Worten ausdrücken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Geben Sie den Textinhalt des Klavierliedes wieder.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chemeClr val="tx1"/>
                          </a:solidFill>
                          <a:latin typeface="TheSans Office"/>
                          <a:ea typeface="Times New Roman"/>
                          <a:cs typeface="Arial"/>
                        </a:rPr>
                        <a:t>I </a:t>
                      </a:r>
                      <a:endParaRPr lang="de-DE" sz="140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216580"/>
                  </a:ext>
                </a:extLst>
              </a:tr>
              <a:tr h="1432340">
                <a:tc>
                  <a:txBody>
                    <a:bodyPr/>
                    <a:lstStyle/>
                    <a:p>
                      <a:pPr>
                        <a:lnSpc>
                          <a:spcPct val="115000"/>
                        </a:lnSpc>
                        <a:spcAft>
                          <a:spcPts val="0"/>
                        </a:spcAft>
                      </a:pPr>
                      <a:r>
                        <a:rPr lang="de-DE" sz="1400" b="1" dirty="0">
                          <a:solidFill>
                            <a:schemeClr val="tx1"/>
                          </a:solidFill>
                          <a:latin typeface="TheSans Office"/>
                          <a:ea typeface="Times New Roman"/>
                          <a:cs typeface="Arial"/>
                        </a:rPr>
                        <a:t>beschreiben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Aussagen, Sachverhalte, Strukturen o. Ä. in eigenen Worten strukturiert und fachsprachlich verdeutlichen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Beschreiben Sie die zentralen Merkmale der Epoche des Expressionismus. Beschreiben Sie die Bedeutung des Begriffs ‚</a:t>
                      </a:r>
                      <a:r>
                        <a:rPr lang="de-DE" sz="1400" dirty="0" err="1">
                          <a:solidFill>
                            <a:schemeClr val="tx1"/>
                          </a:solidFill>
                          <a:latin typeface="TheSans Office"/>
                          <a:ea typeface="Times New Roman"/>
                          <a:cs typeface="Arial"/>
                        </a:rPr>
                        <a:t>virtus</a:t>
                      </a:r>
                      <a:r>
                        <a:rPr lang="de-DE" sz="1400" dirty="0">
                          <a:solidFill>
                            <a:schemeClr val="tx1"/>
                          </a:solidFill>
                          <a:latin typeface="TheSans Office"/>
                          <a:ea typeface="Times New Roman"/>
                          <a:cs typeface="Arial"/>
                        </a:rPr>
                        <a:t>‘ auf der Basis des vorliegenden Textes. Beschreiben Sie die in der Rede deutlich werdende Haltung Hitlers gegenüber dem Judentum.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chemeClr val="tx1"/>
                          </a:solidFill>
                          <a:latin typeface="TheSans Office"/>
                          <a:ea typeface="Times New Roman"/>
                          <a:cs typeface="Arial"/>
                        </a:rPr>
                        <a:t>I– II </a:t>
                      </a:r>
                      <a:endParaRPr lang="de-DE" sz="140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1045"/>
                  </a:ext>
                </a:extLst>
              </a:tr>
              <a:tr h="1023100">
                <a:tc>
                  <a:txBody>
                    <a:bodyPr/>
                    <a:lstStyle/>
                    <a:p>
                      <a:pPr>
                        <a:lnSpc>
                          <a:spcPct val="115000"/>
                        </a:lnSpc>
                        <a:spcAft>
                          <a:spcPts val="0"/>
                        </a:spcAft>
                      </a:pPr>
                      <a:r>
                        <a:rPr lang="de-DE" sz="1400" b="1" dirty="0">
                          <a:solidFill>
                            <a:schemeClr val="tx1"/>
                          </a:solidFill>
                          <a:latin typeface="TheSans Office"/>
                          <a:ea typeface="Times New Roman"/>
                          <a:cs typeface="Arial"/>
                        </a:rPr>
                        <a:t>erklären</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Materialien, </a:t>
                      </a:r>
                      <a:r>
                        <a:rPr lang="de-DE" sz="1400" dirty="0" smtClean="0">
                          <a:solidFill>
                            <a:schemeClr val="tx1"/>
                          </a:solidFill>
                          <a:latin typeface="TheSans Office"/>
                          <a:ea typeface="Times New Roman"/>
                          <a:cs typeface="Arial"/>
                        </a:rPr>
                        <a:t>Sachverhalte </a:t>
                      </a:r>
                      <a:r>
                        <a:rPr lang="de-DE" sz="1400" dirty="0">
                          <a:solidFill>
                            <a:schemeClr val="tx1"/>
                          </a:solidFill>
                          <a:latin typeface="TheSans Office"/>
                          <a:ea typeface="Times New Roman"/>
                          <a:cs typeface="Arial"/>
                        </a:rPr>
                        <a:t>oder Thesen nachvollziehbar in einen </a:t>
                      </a:r>
                      <a:r>
                        <a:rPr lang="de-DE" sz="1400" dirty="0" smtClean="0">
                          <a:solidFill>
                            <a:schemeClr val="tx1"/>
                          </a:solidFill>
                          <a:latin typeface="TheSans Office"/>
                          <a:ea typeface="Times New Roman"/>
                          <a:cs typeface="Arial"/>
                        </a:rPr>
                        <a:t>Begründungszusammen­hang </a:t>
                      </a:r>
                      <a:r>
                        <a:rPr lang="de-DE" sz="1400" dirty="0">
                          <a:solidFill>
                            <a:schemeClr val="tx1"/>
                          </a:solidFill>
                          <a:latin typeface="TheSans Office"/>
                          <a:ea typeface="Times New Roman"/>
                          <a:cs typeface="Arial"/>
                        </a:rPr>
                        <a:t>stellen, z.B. durch Rück­führung auf fachliche </a:t>
                      </a:r>
                      <a:r>
                        <a:rPr lang="de-DE" sz="1400" dirty="0" smtClean="0">
                          <a:solidFill>
                            <a:schemeClr val="tx1"/>
                          </a:solidFill>
                          <a:latin typeface="TheSans Office"/>
                          <a:ea typeface="Times New Roman"/>
                          <a:cs typeface="Arial"/>
                        </a:rPr>
                        <a:t>Grundprinzipien</a:t>
                      </a:r>
                      <a:r>
                        <a:rPr lang="de-DE" sz="1400" dirty="0">
                          <a:solidFill>
                            <a:schemeClr val="tx1"/>
                          </a:solidFill>
                          <a:latin typeface="TheSans Office"/>
                          <a:ea typeface="Times New Roman"/>
                          <a:cs typeface="Arial"/>
                        </a:rPr>
                        <a:t>, Gesetz­mäßigkeiten, </a:t>
                      </a:r>
                      <a:r>
                        <a:rPr lang="de-DE" sz="1400" dirty="0" smtClean="0">
                          <a:solidFill>
                            <a:schemeClr val="tx1"/>
                          </a:solidFill>
                          <a:latin typeface="TheSans Office"/>
                          <a:ea typeface="Times New Roman"/>
                          <a:cs typeface="Arial"/>
                        </a:rPr>
                        <a:t>Funktionszusammenhänge</a:t>
                      </a:r>
                      <a:r>
                        <a:rPr lang="de-DE" sz="1400" dirty="0">
                          <a:solidFill>
                            <a:schemeClr val="tx1"/>
                          </a:solidFill>
                          <a:latin typeface="TheSans Office"/>
                          <a:ea typeface="Times New Roman"/>
                          <a:cs typeface="Arial"/>
                        </a:rPr>
                        <a:t>, Modelle, Regeln o. Ä.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Erklären Sie die Funktion des Prologs für die Dramenhandlung.</a:t>
                      </a:r>
                      <a:endParaRPr lang="de-DE" sz="1400" dirty="0">
                        <a:solidFill>
                          <a:schemeClr val="tx1"/>
                        </a:solidFill>
                        <a:latin typeface="Arial"/>
                        <a:ea typeface="Calibri"/>
                        <a:cs typeface="Times New Roman"/>
                      </a:endParaRPr>
                    </a:p>
                    <a:p>
                      <a:pPr>
                        <a:lnSpc>
                          <a:spcPct val="115000"/>
                        </a:lnSpc>
                        <a:spcAft>
                          <a:spcPts val="0"/>
                        </a:spcAft>
                      </a:pPr>
                      <a:r>
                        <a:rPr lang="de-DE" sz="1400" dirty="0">
                          <a:solidFill>
                            <a:schemeClr val="tx1"/>
                          </a:solidFill>
                          <a:latin typeface="TheSans Office"/>
                          <a:ea typeface="Times New Roman"/>
                          <a:cs typeface="Arial"/>
                        </a:rPr>
                        <a:t>Erklären Sie, welche Kraftarten in Ihrer Prüfungssportart vorrangig benötigt werden, um erfolgreich zu sein.</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chemeClr val="tx1"/>
                          </a:solidFill>
                          <a:latin typeface="TheSans Office"/>
                          <a:ea typeface="Times New Roman"/>
                          <a:cs typeface="Arial"/>
                        </a:rPr>
                        <a:t>II</a:t>
                      </a:r>
                      <a:endParaRPr lang="de-DE" sz="140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239458"/>
                  </a:ext>
                </a:extLst>
              </a:tr>
              <a:tr h="613860">
                <a:tc>
                  <a:txBody>
                    <a:bodyPr/>
                    <a:lstStyle/>
                    <a:p>
                      <a:pPr>
                        <a:lnSpc>
                          <a:spcPct val="115000"/>
                        </a:lnSpc>
                        <a:spcAft>
                          <a:spcPts val="0"/>
                        </a:spcAft>
                      </a:pPr>
                      <a:r>
                        <a:rPr lang="de-DE" sz="1400" b="1" dirty="0">
                          <a:solidFill>
                            <a:schemeClr val="tx1"/>
                          </a:solidFill>
                          <a:latin typeface="TheSans Office"/>
                          <a:ea typeface="Times New Roman"/>
                          <a:cs typeface="Arial"/>
                        </a:rPr>
                        <a:t>beurteilen</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zu einem Sachverhalt oder einer Aussage unter Verwendung von Fachwissen und Fachmethoden eine begründete Einschätzung geben</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Beurteilen Sie, welche Bedeutung dem in der Textvorlage dargestellten Menschenbild heute zukommt.</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solidFill>
                            <a:schemeClr val="tx1"/>
                          </a:solidFill>
                          <a:latin typeface="TheSans Office"/>
                          <a:ea typeface="Times New Roman"/>
                          <a:cs typeface="Arial"/>
                        </a:rPr>
                        <a:t>III</a:t>
                      </a:r>
                      <a:endParaRPr lang="de-DE" sz="140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645214"/>
                  </a:ext>
                </a:extLst>
              </a:tr>
              <a:tr h="818480">
                <a:tc>
                  <a:txBody>
                    <a:bodyPr/>
                    <a:lstStyle/>
                    <a:p>
                      <a:pPr>
                        <a:lnSpc>
                          <a:spcPct val="115000"/>
                        </a:lnSpc>
                        <a:spcAft>
                          <a:spcPts val="0"/>
                        </a:spcAft>
                      </a:pPr>
                      <a:r>
                        <a:rPr lang="de-DE" sz="1400" b="1" dirty="0">
                          <a:solidFill>
                            <a:schemeClr val="tx1"/>
                          </a:solidFill>
                          <a:latin typeface="TheSans Office"/>
                          <a:ea typeface="Times New Roman"/>
                          <a:cs typeface="Arial"/>
                        </a:rPr>
                        <a:t>gestalten /</a:t>
                      </a:r>
                      <a:endParaRPr lang="de-DE" sz="1400" dirty="0">
                        <a:solidFill>
                          <a:schemeClr val="tx1"/>
                        </a:solidFill>
                        <a:latin typeface="Arial"/>
                        <a:ea typeface="Calibri"/>
                        <a:cs typeface="Times New Roman"/>
                      </a:endParaRPr>
                    </a:p>
                    <a:p>
                      <a:pPr>
                        <a:lnSpc>
                          <a:spcPct val="115000"/>
                        </a:lnSpc>
                        <a:spcAft>
                          <a:spcPts val="0"/>
                        </a:spcAft>
                      </a:pPr>
                      <a:r>
                        <a:rPr lang="de-DE" sz="1400" b="1" dirty="0">
                          <a:solidFill>
                            <a:schemeClr val="tx1"/>
                          </a:solidFill>
                          <a:latin typeface="TheSans Office"/>
                          <a:ea typeface="Times New Roman"/>
                          <a:cs typeface="Arial"/>
                        </a:rPr>
                        <a:t>entwerfen </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Aufgabenstellungen kreativ und produktorientiert bearbeiten, z.B. auf der Grundlage eines Materials und seiner inhaltlichen oder stilistischen Gegebenheiten eine kreative Idee in ein selbstständiges Produkt umsetzen</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Gestalten Sie auf der Grundlage der vorgegebenen Informationen eine Petition der Gewerkschaftsvertreter an den Innenminister.</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solidFill>
                            <a:schemeClr val="tx1"/>
                          </a:solidFill>
                          <a:latin typeface="TheSans Office"/>
                          <a:ea typeface="Times New Roman"/>
                          <a:cs typeface="Arial"/>
                        </a:rPr>
                        <a:t>III</a:t>
                      </a:r>
                      <a:endParaRPr lang="de-DE" sz="1400" dirty="0">
                        <a:solidFill>
                          <a:schemeClr val="tx1"/>
                        </a:solidFill>
                        <a:latin typeface="Arial"/>
                        <a:ea typeface="Calibri"/>
                        <a:cs typeface="Times New Roman"/>
                      </a:endParaRPr>
                    </a:p>
                  </a:txBody>
                  <a:tcPr marL="43686" marR="4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510028"/>
                  </a:ext>
                </a:extLst>
              </a:tr>
            </a:tbl>
          </a:graphicData>
        </a:graphic>
      </p:graphicFrame>
      <p:pic>
        <p:nvPicPr>
          <p:cNvPr id="4" name="Grafik 3"/>
          <p:cNvPicPr>
            <a:picLocks noChangeAspect="1"/>
          </p:cNvPicPr>
          <p:nvPr/>
        </p:nvPicPr>
        <p:blipFill>
          <a:blip r:embed="rId2"/>
          <a:stretch>
            <a:fillRect/>
          </a:stretch>
        </p:blipFill>
        <p:spPr>
          <a:xfrm>
            <a:off x="10972768" y="5327904"/>
            <a:ext cx="743776" cy="731583"/>
          </a:xfrm>
          <a:prstGeom prst="rect">
            <a:avLst/>
          </a:prstGeom>
        </p:spPr>
      </p:pic>
      <p:sp>
        <p:nvSpPr>
          <p:cNvPr id="2" name="Rechteck 1"/>
          <p:cNvSpPr/>
          <p:nvPr/>
        </p:nvSpPr>
        <p:spPr>
          <a:xfrm>
            <a:off x="566927" y="6059487"/>
            <a:ext cx="10021824" cy="461665"/>
          </a:xfrm>
          <a:prstGeom prst="rect">
            <a:avLst/>
          </a:prstGeom>
        </p:spPr>
        <p:txBody>
          <a:bodyPr wrap="square">
            <a:spAutoFit/>
          </a:bodyPr>
          <a:lstStyle/>
          <a:p>
            <a:r>
              <a:rPr lang="de-DE" sz="2400" b="1" dirty="0" smtClean="0">
                <a:solidFill>
                  <a:schemeClr val="accent3">
                    <a:lumMod val="60000"/>
                    <a:lumOff val="40000"/>
                  </a:schemeClr>
                </a:solidFill>
              </a:rPr>
              <a:t>Auszug aus einer „</a:t>
            </a:r>
            <a:r>
              <a:rPr lang="de-DE" sz="2400" b="1" dirty="0" err="1" smtClean="0">
                <a:solidFill>
                  <a:schemeClr val="accent3">
                    <a:lumMod val="60000"/>
                    <a:lumOff val="40000"/>
                  </a:schemeClr>
                </a:solidFill>
              </a:rPr>
              <a:t>Operatorenliste</a:t>
            </a:r>
            <a:r>
              <a:rPr lang="de-DE" sz="2400" b="1" dirty="0" smtClean="0">
                <a:solidFill>
                  <a:schemeClr val="accent3">
                    <a:lumMod val="60000"/>
                    <a:lumOff val="40000"/>
                  </a:schemeClr>
                </a:solidFill>
              </a:rPr>
              <a:t>“</a:t>
            </a:r>
            <a:r>
              <a:rPr lang="de-DE" sz="2400" dirty="0" smtClean="0">
                <a:solidFill>
                  <a:schemeClr val="accent3">
                    <a:lumMod val="60000"/>
                    <a:lumOff val="40000"/>
                  </a:schemeClr>
                </a:solidFill>
              </a:rPr>
              <a:t>:</a:t>
            </a:r>
            <a:endParaRPr lang="de-DE" sz="2400" dirty="0">
              <a:solidFill>
                <a:schemeClr val="accent3">
                  <a:lumMod val="60000"/>
                  <a:lumOff val="40000"/>
                </a:schemeClr>
              </a:solidFill>
            </a:endParaRPr>
          </a:p>
        </p:txBody>
      </p:sp>
    </p:spTree>
    <p:extLst>
      <p:ext uri="{BB962C8B-B14F-4D97-AF65-F5344CB8AC3E}">
        <p14:creationId xmlns:p14="http://schemas.microsoft.com/office/powerpoint/2010/main" val="315800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4212" y="4956048"/>
            <a:ext cx="8534400" cy="1507067"/>
          </a:xfrm>
        </p:spPr>
        <p:txBody>
          <a:bodyPr/>
          <a:lstStyle/>
          <a:p>
            <a:r>
              <a:rPr lang="de-DE" sz="3200" b="1" dirty="0" smtClean="0">
                <a:solidFill>
                  <a:schemeClr val="accent3">
                    <a:lumMod val="60000"/>
                    <a:lumOff val="40000"/>
                  </a:schemeClr>
                </a:solidFill>
              </a:rPr>
              <a:t>Leistungsbewertung</a:t>
            </a:r>
            <a:endParaRPr lang="de-DE" sz="3200" b="1" dirty="0">
              <a:solidFill>
                <a:schemeClr val="accent3">
                  <a:lumMod val="60000"/>
                  <a:lumOff val="40000"/>
                </a:schemeClr>
              </a:solidFill>
            </a:endParaRPr>
          </a:p>
        </p:txBody>
      </p:sp>
      <p:sp>
        <p:nvSpPr>
          <p:cNvPr id="5" name="Inhaltsplatzhalter 4"/>
          <p:cNvSpPr>
            <a:spLocks noGrp="1"/>
          </p:cNvSpPr>
          <p:nvPr>
            <p:ph idx="1"/>
          </p:nvPr>
        </p:nvSpPr>
        <p:spPr>
          <a:xfrm>
            <a:off x="684212" y="595597"/>
            <a:ext cx="4491292" cy="4645152"/>
          </a:xfrm>
        </p:spPr>
        <p:txBody>
          <a:bodyPr>
            <a:normAutofit fontScale="85000" lnSpcReduction="10000"/>
          </a:bodyPr>
          <a:lstStyle/>
          <a:p>
            <a:r>
              <a:rPr lang="de-DE" sz="2800" b="1" dirty="0">
                <a:solidFill>
                  <a:schemeClr val="tx1"/>
                </a:solidFill>
              </a:rPr>
              <a:t>Die Benotung </a:t>
            </a:r>
            <a:r>
              <a:rPr lang="de-DE" sz="2800" b="1" dirty="0" smtClean="0">
                <a:solidFill>
                  <a:schemeClr val="tx1"/>
                </a:solidFill>
              </a:rPr>
              <a:t>erfolgt </a:t>
            </a:r>
            <a:r>
              <a:rPr lang="de-DE" sz="2800" b="1" dirty="0">
                <a:solidFill>
                  <a:schemeClr val="tx1"/>
                </a:solidFill>
              </a:rPr>
              <a:t>nach dem Punktesystem</a:t>
            </a:r>
            <a:endParaRPr lang="de-DE" sz="2800" b="1" dirty="0" smtClean="0">
              <a:solidFill>
                <a:schemeClr val="tx1"/>
              </a:solidFill>
            </a:endParaRPr>
          </a:p>
          <a:p>
            <a:r>
              <a:rPr lang="de-DE" sz="2800" b="1" dirty="0">
                <a:solidFill>
                  <a:schemeClr val="accent6">
                    <a:lumMod val="75000"/>
                  </a:schemeClr>
                </a:solidFill>
              </a:rPr>
              <a:t>05 Punkte </a:t>
            </a:r>
            <a:r>
              <a:rPr lang="de-DE" sz="2800" b="1" dirty="0" smtClean="0">
                <a:solidFill>
                  <a:schemeClr val="tx1"/>
                </a:solidFill>
              </a:rPr>
              <a:t>sind notwendig, </a:t>
            </a:r>
            <a:r>
              <a:rPr lang="de-DE" sz="2800" b="1" dirty="0">
                <a:solidFill>
                  <a:schemeClr val="tx1"/>
                </a:solidFill>
              </a:rPr>
              <a:t>damit ein </a:t>
            </a:r>
            <a:r>
              <a:rPr lang="de-DE" sz="2800" b="1" dirty="0">
                <a:solidFill>
                  <a:schemeClr val="accent6">
                    <a:lumMod val="75000"/>
                  </a:schemeClr>
                </a:solidFill>
              </a:rPr>
              <a:t>Kurs erfolgreich </a:t>
            </a:r>
            <a:r>
              <a:rPr lang="de-DE" sz="2800" b="1" dirty="0">
                <a:solidFill>
                  <a:schemeClr val="tx1"/>
                </a:solidFill>
              </a:rPr>
              <a:t>absolviert ist</a:t>
            </a:r>
            <a:endParaRPr lang="de-DE" sz="2800" b="1" dirty="0" smtClean="0">
              <a:solidFill>
                <a:schemeClr val="tx1"/>
              </a:solidFill>
            </a:endParaRPr>
          </a:p>
          <a:p>
            <a:r>
              <a:rPr lang="de-DE" sz="2800" b="1" dirty="0">
                <a:solidFill>
                  <a:schemeClr val="tx1"/>
                </a:solidFill>
              </a:rPr>
              <a:t>ein Kurs mit </a:t>
            </a:r>
            <a:r>
              <a:rPr lang="de-DE" sz="2800" b="1" dirty="0">
                <a:solidFill>
                  <a:schemeClr val="accent6">
                    <a:lumMod val="75000"/>
                  </a:schemeClr>
                </a:solidFill>
              </a:rPr>
              <a:t>00 Punkten </a:t>
            </a:r>
            <a:r>
              <a:rPr lang="de-DE" sz="2800" b="1" dirty="0">
                <a:solidFill>
                  <a:schemeClr val="tx1"/>
                </a:solidFill>
              </a:rPr>
              <a:t>kann </a:t>
            </a:r>
            <a:r>
              <a:rPr lang="de-DE" sz="2800" b="1" dirty="0">
                <a:solidFill>
                  <a:schemeClr val="accent6">
                    <a:lumMod val="75000"/>
                  </a:schemeClr>
                </a:solidFill>
              </a:rPr>
              <a:t>nicht gewertet </a:t>
            </a:r>
            <a:r>
              <a:rPr lang="de-DE" sz="2800" b="1" dirty="0">
                <a:solidFill>
                  <a:schemeClr val="tx1"/>
                </a:solidFill>
              </a:rPr>
              <a:t>werden</a:t>
            </a:r>
            <a:endParaRPr lang="de-DE" sz="2800" b="1" dirty="0" smtClean="0">
              <a:solidFill>
                <a:schemeClr val="tx1"/>
              </a:solidFill>
            </a:endParaRPr>
          </a:p>
          <a:p>
            <a:r>
              <a:rPr lang="de-DE" sz="2800" b="1" u="sng" dirty="0">
                <a:solidFill>
                  <a:schemeClr val="tx1"/>
                </a:solidFill>
              </a:rPr>
              <a:t>Wichtig</a:t>
            </a:r>
            <a:r>
              <a:rPr lang="de-DE" sz="2800" b="1" dirty="0">
                <a:solidFill>
                  <a:schemeClr val="tx1"/>
                </a:solidFill>
              </a:rPr>
              <a:t>: mündliche </a:t>
            </a:r>
            <a:r>
              <a:rPr lang="de-DE" sz="2800" b="1" dirty="0" smtClean="0">
                <a:solidFill>
                  <a:schemeClr val="tx1"/>
                </a:solidFill>
              </a:rPr>
              <a:t>Beteiligung im </a:t>
            </a:r>
            <a:r>
              <a:rPr lang="de-DE" sz="2800" b="1" dirty="0">
                <a:solidFill>
                  <a:schemeClr val="tx1"/>
                </a:solidFill>
              </a:rPr>
              <a:t>Unterricht </a:t>
            </a:r>
            <a:r>
              <a:rPr lang="de-DE" sz="2600" b="1" dirty="0">
                <a:solidFill>
                  <a:schemeClr val="tx1"/>
                </a:solidFill>
              </a:rPr>
              <a:t>(„mindestens so </a:t>
            </a:r>
            <a:br>
              <a:rPr lang="de-DE" sz="2600" b="1" dirty="0">
                <a:solidFill>
                  <a:schemeClr val="tx1"/>
                </a:solidFill>
              </a:rPr>
            </a:br>
            <a:r>
              <a:rPr lang="de-DE" sz="2600" b="1" dirty="0">
                <a:solidFill>
                  <a:schemeClr val="tx1"/>
                </a:solidFill>
              </a:rPr>
              <a:t>bedeutsam“ wie Klausuren)</a:t>
            </a:r>
          </a:p>
          <a:p>
            <a:endParaRPr lang="de-DE" sz="2800" b="1" dirty="0" smtClean="0">
              <a:solidFill>
                <a:schemeClr val="tx1"/>
              </a:solidFill>
            </a:endParaRPr>
          </a:p>
        </p:txBody>
      </p:sp>
      <p:pic>
        <p:nvPicPr>
          <p:cNvPr id="8" name="Grafik 7"/>
          <p:cNvPicPr>
            <a:picLocks noChangeAspect="1"/>
          </p:cNvPicPr>
          <p:nvPr/>
        </p:nvPicPr>
        <p:blipFill>
          <a:blip r:embed="rId2"/>
          <a:stretch>
            <a:fillRect/>
          </a:stretch>
        </p:blipFill>
        <p:spPr>
          <a:xfrm>
            <a:off x="10959374" y="5259037"/>
            <a:ext cx="741957" cy="735362"/>
          </a:xfrm>
          <a:prstGeom prst="rect">
            <a:avLst/>
          </a:prstGeom>
        </p:spPr>
      </p:pic>
      <p:pic>
        <p:nvPicPr>
          <p:cNvPr id="3" name="Grafik 2"/>
          <p:cNvPicPr>
            <a:picLocks noChangeAspect="1"/>
          </p:cNvPicPr>
          <p:nvPr/>
        </p:nvPicPr>
        <p:blipFill>
          <a:blip r:embed="rId3"/>
          <a:stretch>
            <a:fillRect/>
          </a:stretch>
        </p:blipFill>
        <p:spPr>
          <a:xfrm>
            <a:off x="5287783" y="539496"/>
            <a:ext cx="6413548" cy="5474682"/>
          </a:xfrm>
          <a:prstGeom prst="rect">
            <a:avLst/>
          </a:prstGeom>
        </p:spPr>
      </p:pic>
    </p:spTree>
    <p:extLst>
      <p:ext uri="{BB962C8B-B14F-4D97-AF65-F5344CB8AC3E}">
        <p14:creationId xmlns:p14="http://schemas.microsoft.com/office/powerpoint/2010/main" val="376849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4212" y="4873184"/>
            <a:ext cx="8534400" cy="1507067"/>
          </a:xfrm>
        </p:spPr>
        <p:txBody>
          <a:bodyPr/>
          <a:lstStyle/>
          <a:p>
            <a:r>
              <a:rPr lang="de-DE" b="1" dirty="0" smtClean="0">
                <a:solidFill>
                  <a:schemeClr val="accent3">
                    <a:lumMod val="60000"/>
                    <a:lumOff val="40000"/>
                  </a:schemeClr>
                </a:solidFill>
              </a:rPr>
              <a:t>Zulassung zur Q-Phase</a:t>
            </a:r>
            <a:endParaRPr lang="de-DE" b="1" dirty="0">
              <a:solidFill>
                <a:schemeClr val="accent3">
                  <a:lumMod val="60000"/>
                  <a:lumOff val="40000"/>
                </a:schemeClr>
              </a:solidFill>
            </a:endParaRPr>
          </a:p>
        </p:txBody>
      </p:sp>
      <p:sp>
        <p:nvSpPr>
          <p:cNvPr id="5" name="Inhaltsplatzhalter 4"/>
          <p:cNvSpPr>
            <a:spLocks noGrp="1"/>
          </p:cNvSpPr>
          <p:nvPr>
            <p:ph idx="1"/>
          </p:nvPr>
        </p:nvSpPr>
        <p:spPr>
          <a:xfrm>
            <a:off x="684212" y="905256"/>
            <a:ext cx="9136444" cy="4096512"/>
          </a:xfrm>
        </p:spPr>
        <p:txBody>
          <a:bodyPr>
            <a:normAutofit/>
          </a:bodyPr>
          <a:lstStyle/>
          <a:p>
            <a:r>
              <a:rPr lang="de-DE" sz="2400" b="1" dirty="0" smtClean="0">
                <a:solidFill>
                  <a:schemeClr val="tx1"/>
                </a:solidFill>
              </a:rPr>
              <a:t>alle </a:t>
            </a:r>
            <a:r>
              <a:rPr lang="de-DE" sz="2400" b="1" dirty="0">
                <a:solidFill>
                  <a:schemeClr val="tx1"/>
                </a:solidFill>
              </a:rPr>
              <a:t>Kurse mindestens 05 </a:t>
            </a:r>
            <a:r>
              <a:rPr lang="de-DE" sz="2400" b="1" dirty="0" smtClean="0">
                <a:solidFill>
                  <a:schemeClr val="tx1"/>
                </a:solidFill>
              </a:rPr>
              <a:t>Punkte</a:t>
            </a:r>
          </a:p>
          <a:p>
            <a:r>
              <a:rPr lang="de-DE" sz="2400" b="1" dirty="0">
                <a:solidFill>
                  <a:schemeClr val="tx1"/>
                </a:solidFill>
              </a:rPr>
              <a:t>jedes </a:t>
            </a:r>
            <a:r>
              <a:rPr lang="de-DE" sz="2400" b="1" dirty="0">
                <a:solidFill>
                  <a:schemeClr val="accent6">
                    <a:lumMod val="75000"/>
                  </a:schemeClr>
                </a:solidFill>
              </a:rPr>
              <a:t>Fach unter 05 Punkte </a:t>
            </a:r>
            <a:r>
              <a:rPr lang="de-DE" sz="2400" b="1" dirty="0">
                <a:solidFill>
                  <a:schemeClr val="tx1"/>
                </a:solidFill>
              </a:rPr>
              <a:t>kann nur mit </a:t>
            </a:r>
            <a:r>
              <a:rPr lang="de-DE" sz="2400" b="1" dirty="0" smtClean="0">
                <a:solidFill>
                  <a:schemeClr val="accent4">
                    <a:lumMod val="50000"/>
                  </a:schemeClr>
                </a:solidFill>
              </a:rPr>
              <a:t>1 </a:t>
            </a:r>
            <a:r>
              <a:rPr lang="de-DE" sz="2400" b="1" dirty="0">
                <a:solidFill>
                  <a:schemeClr val="accent4">
                    <a:lumMod val="50000"/>
                  </a:schemeClr>
                </a:solidFill>
              </a:rPr>
              <a:t>Fach </a:t>
            </a:r>
            <a:r>
              <a:rPr lang="de-DE" sz="2400" b="1" dirty="0" smtClean="0">
                <a:solidFill>
                  <a:schemeClr val="accent4">
                    <a:lumMod val="50000"/>
                  </a:schemeClr>
                </a:solidFill>
              </a:rPr>
              <a:t>mit 10 </a:t>
            </a:r>
            <a:r>
              <a:rPr lang="de-DE" sz="2400" b="1" dirty="0">
                <a:solidFill>
                  <a:schemeClr val="tx1"/>
                </a:solidFill>
              </a:rPr>
              <a:t>oder </a:t>
            </a:r>
            <a:r>
              <a:rPr lang="de-DE" sz="2400" b="1" dirty="0">
                <a:solidFill>
                  <a:schemeClr val="accent4">
                    <a:lumMod val="50000"/>
                  </a:schemeClr>
                </a:solidFill>
              </a:rPr>
              <a:t>2 Fächern mit 07</a:t>
            </a:r>
            <a:r>
              <a:rPr lang="de-DE" sz="2400" b="1" dirty="0">
                <a:solidFill>
                  <a:schemeClr val="tx1"/>
                </a:solidFill>
              </a:rPr>
              <a:t> Punkten ausgeglichen werden</a:t>
            </a:r>
            <a:br>
              <a:rPr lang="de-DE" sz="2400" b="1" dirty="0">
                <a:solidFill>
                  <a:schemeClr val="tx1"/>
                </a:solidFill>
              </a:rPr>
            </a:br>
            <a:r>
              <a:rPr lang="de-DE" b="1" dirty="0">
                <a:solidFill>
                  <a:schemeClr val="accent4">
                    <a:lumMod val="50000"/>
                  </a:schemeClr>
                </a:solidFill>
              </a:rPr>
              <a:t>(aber: </a:t>
            </a:r>
            <a:r>
              <a:rPr lang="de-DE" b="1" dirty="0">
                <a:solidFill>
                  <a:schemeClr val="accent6">
                    <a:lumMod val="75000"/>
                  </a:schemeClr>
                </a:solidFill>
              </a:rPr>
              <a:t>Deutsch</a:t>
            </a:r>
            <a:r>
              <a:rPr lang="de-DE" b="1" dirty="0">
                <a:solidFill>
                  <a:schemeClr val="accent4">
                    <a:lumMod val="50000"/>
                  </a:schemeClr>
                </a:solidFill>
              </a:rPr>
              <a:t>, </a:t>
            </a:r>
            <a:r>
              <a:rPr lang="de-DE" b="1" dirty="0">
                <a:solidFill>
                  <a:schemeClr val="accent6">
                    <a:lumMod val="75000"/>
                  </a:schemeClr>
                </a:solidFill>
              </a:rPr>
              <a:t>Mathematik</a:t>
            </a:r>
            <a:r>
              <a:rPr lang="de-DE" b="1" dirty="0">
                <a:solidFill>
                  <a:schemeClr val="accent4">
                    <a:lumMod val="50000"/>
                  </a:schemeClr>
                </a:solidFill>
              </a:rPr>
              <a:t> und </a:t>
            </a:r>
            <a:r>
              <a:rPr lang="de-DE" b="1" dirty="0">
                <a:solidFill>
                  <a:schemeClr val="accent6">
                    <a:lumMod val="75000"/>
                  </a:schemeClr>
                </a:solidFill>
              </a:rPr>
              <a:t>Fremdsprachen</a:t>
            </a:r>
            <a:r>
              <a:rPr lang="de-DE" b="1" dirty="0">
                <a:solidFill>
                  <a:schemeClr val="accent4">
                    <a:lumMod val="50000"/>
                  </a:schemeClr>
                </a:solidFill>
              </a:rPr>
              <a:t> nur untereinander</a:t>
            </a:r>
            <a:r>
              <a:rPr lang="de-DE" b="1" dirty="0" smtClean="0">
                <a:solidFill>
                  <a:schemeClr val="accent4">
                    <a:lumMod val="50000"/>
                  </a:schemeClr>
                </a:solidFill>
              </a:rPr>
              <a:t>)</a:t>
            </a:r>
          </a:p>
          <a:p>
            <a:endParaRPr lang="de-DE" b="1" dirty="0" smtClean="0">
              <a:solidFill>
                <a:schemeClr val="accent4">
                  <a:lumMod val="50000"/>
                </a:schemeClr>
              </a:solidFill>
            </a:endParaRPr>
          </a:p>
          <a:p>
            <a:r>
              <a:rPr lang="de-DE" sz="2400" b="1" dirty="0">
                <a:solidFill>
                  <a:schemeClr val="accent6">
                    <a:lumMod val="75000"/>
                  </a:schemeClr>
                </a:solidFill>
              </a:rPr>
              <a:t>Nichtzulassung</a:t>
            </a:r>
            <a:r>
              <a:rPr lang="de-DE" sz="2400" b="1" dirty="0">
                <a:solidFill>
                  <a:schemeClr val="tx1"/>
                </a:solidFill>
              </a:rPr>
              <a:t> bei:</a:t>
            </a:r>
            <a:br>
              <a:rPr lang="de-DE" sz="2400" b="1" dirty="0">
                <a:solidFill>
                  <a:schemeClr val="tx1"/>
                </a:solidFill>
              </a:rPr>
            </a:br>
            <a:r>
              <a:rPr lang="de-DE" sz="2400" b="1" dirty="0">
                <a:solidFill>
                  <a:schemeClr val="accent6">
                    <a:lumMod val="75000"/>
                  </a:schemeClr>
                </a:solidFill>
              </a:rPr>
              <a:t>- einem </a:t>
            </a:r>
            <a:r>
              <a:rPr lang="de-DE" sz="2400" b="1" dirty="0" smtClean="0">
                <a:solidFill>
                  <a:schemeClr val="accent6">
                    <a:lumMod val="75000"/>
                  </a:schemeClr>
                </a:solidFill>
              </a:rPr>
              <a:t>Fach </a:t>
            </a:r>
            <a:r>
              <a:rPr lang="de-DE" sz="2400" b="1" dirty="0">
                <a:solidFill>
                  <a:schemeClr val="accent6">
                    <a:lumMod val="75000"/>
                  </a:schemeClr>
                </a:solidFill>
              </a:rPr>
              <a:t>mit 00 Punkten</a:t>
            </a:r>
            <a:br>
              <a:rPr lang="de-DE" sz="2400" b="1" dirty="0">
                <a:solidFill>
                  <a:schemeClr val="accent6">
                    <a:lumMod val="75000"/>
                  </a:schemeClr>
                </a:solidFill>
              </a:rPr>
            </a:br>
            <a:r>
              <a:rPr lang="de-DE" sz="2400" b="1" dirty="0">
                <a:solidFill>
                  <a:schemeClr val="accent6">
                    <a:lumMod val="75000"/>
                  </a:schemeClr>
                </a:solidFill>
              </a:rPr>
              <a:t>- 2 Fächer aus D, M u. FS unter 05 Punkten</a:t>
            </a:r>
            <a:br>
              <a:rPr lang="de-DE" sz="2400" b="1" dirty="0">
                <a:solidFill>
                  <a:schemeClr val="accent6">
                    <a:lumMod val="75000"/>
                  </a:schemeClr>
                </a:solidFill>
              </a:rPr>
            </a:br>
            <a:r>
              <a:rPr lang="de-DE" sz="2400" b="1" dirty="0">
                <a:solidFill>
                  <a:schemeClr val="accent6">
                    <a:lumMod val="75000"/>
                  </a:schemeClr>
                </a:solidFill>
              </a:rPr>
              <a:t>- 3 und mehr </a:t>
            </a:r>
            <a:r>
              <a:rPr lang="de-DE" sz="2400" b="1" dirty="0" smtClean="0">
                <a:solidFill>
                  <a:schemeClr val="accent6">
                    <a:lumMod val="75000"/>
                  </a:schemeClr>
                </a:solidFill>
              </a:rPr>
              <a:t>Fächer </a:t>
            </a:r>
            <a:r>
              <a:rPr lang="de-DE" sz="2400" b="1" dirty="0">
                <a:solidFill>
                  <a:schemeClr val="accent6">
                    <a:lumMod val="75000"/>
                  </a:schemeClr>
                </a:solidFill>
              </a:rPr>
              <a:t>unter 05 </a:t>
            </a:r>
            <a:r>
              <a:rPr lang="de-DE" sz="2400" b="1" dirty="0" smtClean="0">
                <a:solidFill>
                  <a:schemeClr val="accent6">
                    <a:lumMod val="75000"/>
                  </a:schemeClr>
                </a:solidFill>
              </a:rPr>
              <a:t>Punkte</a:t>
            </a:r>
            <a:endParaRPr lang="de-DE" sz="2400" b="1" dirty="0">
              <a:solidFill>
                <a:schemeClr val="accent6">
                  <a:lumMod val="75000"/>
                </a:schemeClr>
              </a:solidFill>
            </a:endParaRPr>
          </a:p>
        </p:txBody>
      </p:sp>
      <p:pic>
        <p:nvPicPr>
          <p:cNvPr id="8" name="Grafik 7"/>
          <p:cNvPicPr>
            <a:picLocks noChangeAspect="1"/>
          </p:cNvPicPr>
          <p:nvPr/>
        </p:nvPicPr>
        <p:blipFill>
          <a:blip r:embed="rId2"/>
          <a:stretch>
            <a:fillRect/>
          </a:stretch>
        </p:blipFill>
        <p:spPr>
          <a:xfrm>
            <a:off x="10959374" y="5259037"/>
            <a:ext cx="741957" cy="735362"/>
          </a:xfrm>
          <a:prstGeom prst="rect">
            <a:avLst/>
          </a:prstGeom>
        </p:spPr>
      </p:pic>
    </p:spTree>
    <p:extLst>
      <p:ext uri="{BB962C8B-B14F-4D97-AF65-F5344CB8AC3E}">
        <p14:creationId xmlns:p14="http://schemas.microsoft.com/office/powerpoint/2010/main" val="56411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4212" y="4595706"/>
            <a:ext cx="8534400" cy="1507067"/>
          </a:xfrm>
        </p:spPr>
        <p:txBody>
          <a:bodyPr/>
          <a:lstStyle/>
          <a:p>
            <a:r>
              <a:rPr lang="de-DE" dirty="0" smtClean="0">
                <a:solidFill>
                  <a:schemeClr val="bg2">
                    <a:lumMod val="75000"/>
                  </a:schemeClr>
                </a:solidFill>
              </a:rPr>
              <a:t/>
            </a:r>
            <a:br>
              <a:rPr lang="de-DE" dirty="0" smtClean="0">
                <a:solidFill>
                  <a:schemeClr val="bg2">
                    <a:lumMod val="75000"/>
                  </a:schemeClr>
                </a:solidFill>
              </a:rPr>
            </a:br>
            <a:r>
              <a:rPr lang="de-DE" b="1" dirty="0" smtClean="0">
                <a:solidFill>
                  <a:schemeClr val="accent3">
                    <a:lumMod val="60000"/>
                    <a:lumOff val="40000"/>
                  </a:schemeClr>
                </a:solidFill>
              </a:rPr>
              <a:t>Fehlzeiten</a:t>
            </a:r>
            <a:endParaRPr lang="de-DE" b="1" dirty="0">
              <a:solidFill>
                <a:schemeClr val="accent3">
                  <a:lumMod val="60000"/>
                  <a:lumOff val="40000"/>
                </a:schemeClr>
              </a:solidFill>
            </a:endParaRPr>
          </a:p>
        </p:txBody>
      </p:sp>
      <p:sp>
        <p:nvSpPr>
          <p:cNvPr id="5" name="Inhaltsplatzhalter 4"/>
          <p:cNvSpPr>
            <a:spLocks noGrp="1"/>
          </p:cNvSpPr>
          <p:nvPr>
            <p:ph idx="1"/>
          </p:nvPr>
        </p:nvSpPr>
        <p:spPr>
          <a:xfrm>
            <a:off x="684212" y="896112"/>
            <a:ext cx="9118156" cy="4453128"/>
          </a:xfrm>
        </p:spPr>
        <p:txBody>
          <a:bodyPr>
            <a:normAutofit fontScale="77500" lnSpcReduction="20000"/>
          </a:bodyPr>
          <a:lstStyle/>
          <a:p>
            <a:pPr marL="0" indent="0">
              <a:buNone/>
            </a:pPr>
            <a:r>
              <a:rPr lang="de-DE" sz="3100" b="1" dirty="0" smtClean="0">
                <a:solidFill>
                  <a:schemeClr val="accent5">
                    <a:lumMod val="75000"/>
                  </a:schemeClr>
                </a:solidFill>
              </a:rPr>
              <a:t>Beachten: „Vereinbarung über die Teilnahme am Unterricht“</a:t>
            </a:r>
          </a:p>
          <a:p>
            <a:pPr marL="0" indent="0">
              <a:buNone/>
            </a:pPr>
            <a:endParaRPr lang="de-DE" sz="2800" b="1" dirty="0" smtClean="0">
              <a:solidFill>
                <a:schemeClr val="accent5">
                  <a:lumMod val="75000"/>
                </a:schemeClr>
              </a:solidFill>
            </a:endParaRPr>
          </a:p>
          <a:p>
            <a:r>
              <a:rPr lang="de-DE" sz="2800" b="1" dirty="0" smtClean="0">
                <a:solidFill>
                  <a:schemeClr val="tx1"/>
                </a:solidFill>
              </a:rPr>
              <a:t>Absenzen </a:t>
            </a:r>
            <a:r>
              <a:rPr lang="de-DE" sz="2800" b="1" dirty="0">
                <a:solidFill>
                  <a:schemeClr val="tx1"/>
                </a:solidFill>
              </a:rPr>
              <a:t>ab dem 1. Tag </a:t>
            </a:r>
            <a:r>
              <a:rPr lang="de-DE" sz="2800" b="1" dirty="0" smtClean="0">
                <a:solidFill>
                  <a:schemeClr val="tx1"/>
                </a:solidFill>
              </a:rPr>
              <a:t>bis 8.00 </a:t>
            </a:r>
            <a:r>
              <a:rPr lang="de-DE" sz="2800" b="1" dirty="0">
                <a:solidFill>
                  <a:schemeClr val="tx1"/>
                </a:solidFill>
              </a:rPr>
              <a:t>Uhr im Sekretariat melden!</a:t>
            </a:r>
            <a:endParaRPr lang="de-DE" sz="2800" b="1" dirty="0" smtClean="0">
              <a:solidFill>
                <a:schemeClr val="tx1"/>
              </a:solidFill>
            </a:endParaRPr>
          </a:p>
          <a:p>
            <a:r>
              <a:rPr lang="de-DE" sz="2800" b="1" dirty="0">
                <a:solidFill>
                  <a:schemeClr val="tx1"/>
                </a:solidFill>
              </a:rPr>
              <a:t>Nach 3 Tagen muss eine schriftliche </a:t>
            </a:r>
            <a:r>
              <a:rPr lang="de-DE" sz="2800" b="1" dirty="0" smtClean="0">
                <a:solidFill>
                  <a:schemeClr val="tx1"/>
                </a:solidFill>
              </a:rPr>
              <a:t>Entschuldigung </a:t>
            </a:r>
            <a:r>
              <a:rPr lang="de-DE" sz="2800" b="1" dirty="0">
                <a:solidFill>
                  <a:schemeClr val="tx1"/>
                </a:solidFill>
              </a:rPr>
              <a:t>erfolgen bzw. eine ärztliche Bescheinigung vorgelegt werden. </a:t>
            </a:r>
            <a:r>
              <a:rPr lang="de-DE" sz="2800" b="1" dirty="0" smtClean="0">
                <a:solidFill>
                  <a:schemeClr val="tx1"/>
                </a:solidFill>
              </a:rPr>
              <a:t/>
            </a:r>
            <a:br>
              <a:rPr lang="de-DE" sz="2800" b="1" dirty="0" smtClean="0">
                <a:solidFill>
                  <a:schemeClr val="tx1"/>
                </a:solidFill>
              </a:rPr>
            </a:br>
            <a:r>
              <a:rPr lang="de-DE" sz="2800" b="1" dirty="0" smtClean="0">
                <a:solidFill>
                  <a:schemeClr val="tx1"/>
                </a:solidFill>
              </a:rPr>
              <a:t>Bei </a:t>
            </a:r>
            <a:r>
              <a:rPr lang="de-DE" sz="2800" b="1" dirty="0">
                <a:solidFill>
                  <a:schemeClr val="tx1"/>
                </a:solidFill>
              </a:rPr>
              <a:t>Versäumnis einer Klausur ist immer ein Attest </a:t>
            </a:r>
            <a:r>
              <a:rPr lang="de-DE" sz="2800" b="1" dirty="0" smtClean="0">
                <a:solidFill>
                  <a:schemeClr val="tx1"/>
                </a:solidFill>
              </a:rPr>
              <a:t>vorzulegen!</a:t>
            </a:r>
          </a:p>
          <a:p>
            <a:r>
              <a:rPr lang="de-DE" sz="2800" b="1" dirty="0">
                <a:solidFill>
                  <a:schemeClr val="tx1"/>
                </a:solidFill>
              </a:rPr>
              <a:t>Bei häufigen Fehlzeiten kann die </a:t>
            </a:r>
            <a:r>
              <a:rPr lang="de-DE" sz="2800" b="1" dirty="0" smtClean="0">
                <a:solidFill>
                  <a:schemeClr val="tx1"/>
                </a:solidFill>
              </a:rPr>
              <a:t>Klassenkonferenz eine </a:t>
            </a:r>
            <a:r>
              <a:rPr lang="de-DE" sz="2800" b="1" dirty="0">
                <a:solidFill>
                  <a:schemeClr val="tx1"/>
                </a:solidFill>
              </a:rPr>
              <a:t>ärztliche Bescheinigungspflicht </a:t>
            </a:r>
            <a:r>
              <a:rPr lang="de-DE" sz="2800" b="1" dirty="0" smtClean="0">
                <a:solidFill>
                  <a:schemeClr val="tx1"/>
                </a:solidFill>
              </a:rPr>
              <a:t>festlegen!</a:t>
            </a:r>
          </a:p>
          <a:p>
            <a:r>
              <a:rPr lang="de-DE" sz="2800" b="1" dirty="0">
                <a:solidFill>
                  <a:schemeClr val="tx1"/>
                </a:solidFill>
              </a:rPr>
              <a:t>Häufige Fehlzeiten führen zu einer negativen Notenentwicklung (fehlende Kontinuität der mündlichen Mitarbeit</a:t>
            </a:r>
            <a:r>
              <a:rPr lang="de-DE" sz="2800" b="1" dirty="0" smtClean="0">
                <a:solidFill>
                  <a:schemeClr val="tx1"/>
                </a:solidFill>
              </a:rPr>
              <a:t>).</a:t>
            </a:r>
            <a:endParaRPr lang="de-DE" sz="2800" b="1" dirty="0">
              <a:solidFill>
                <a:schemeClr val="tx1"/>
              </a:solidFill>
            </a:endParaRPr>
          </a:p>
        </p:txBody>
      </p:sp>
      <p:pic>
        <p:nvPicPr>
          <p:cNvPr id="8" name="Grafik 7"/>
          <p:cNvPicPr>
            <a:picLocks noChangeAspect="1"/>
          </p:cNvPicPr>
          <p:nvPr/>
        </p:nvPicPr>
        <p:blipFill>
          <a:blip r:embed="rId2"/>
          <a:stretch>
            <a:fillRect/>
          </a:stretch>
        </p:blipFill>
        <p:spPr>
          <a:xfrm>
            <a:off x="10959374" y="5259037"/>
            <a:ext cx="741957" cy="735362"/>
          </a:xfrm>
          <a:prstGeom prst="rect">
            <a:avLst/>
          </a:prstGeom>
        </p:spPr>
      </p:pic>
    </p:spTree>
    <p:extLst>
      <p:ext uri="{BB962C8B-B14F-4D97-AF65-F5344CB8AC3E}">
        <p14:creationId xmlns:p14="http://schemas.microsoft.com/office/powerpoint/2010/main" val="135601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4212" y="4487332"/>
            <a:ext cx="10618788" cy="1507067"/>
          </a:xfrm>
        </p:spPr>
        <p:txBody>
          <a:bodyPr>
            <a:normAutofit/>
          </a:bodyPr>
          <a:lstStyle/>
          <a:p>
            <a:r>
              <a:rPr lang="de-DE" dirty="0" smtClean="0">
                <a:solidFill>
                  <a:schemeClr val="bg2">
                    <a:lumMod val="75000"/>
                  </a:schemeClr>
                </a:solidFill>
              </a:rPr>
              <a:t/>
            </a:r>
            <a:br>
              <a:rPr lang="de-DE" dirty="0" smtClean="0">
                <a:solidFill>
                  <a:schemeClr val="bg2">
                    <a:lumMod val="75000"/>
                  </a:schemeClr>
                </a:solidFill>
              </a:rPr>
            </a:br>
            <a:endParaRPr lang="de-DE" sz="4000" dirty="0">
              <a:solidFill>
                <a:srgbClr val="FFC000"/>
              </a:solidFill>
            </a:endParaRPr>
          </a:p>
        </p:txBody>
      </p:sp>
      <p:sp>
        <p:nvSpPr>
          <p:cNvPr id="5" name="Inhaltsplatzhalter 4"/>
          <p:cNvSpPr>
            <a:spLocks noGrp="1"/>
          </p:cNvSpPr>
          <p:nvPr>
            <p:ph idx="1"/>
          </p:nvPr>
        </p:nvSpPr>
        <p:spPr>
          <a:xfrm>
            <a:off x="684212" y="539496"/>
            <a:ext cx="10593388" cy="4477004"/>
          </a:xfrm>
        </p:spPr>
        <p:txBody>
          <a:bodyPr>
            <a:noAutofit/>
          </a:bodyPr>
          <a:lstStyle/>
          <a:p>
            <a:pPr>
              <a:defRPr/>
            </a:pPr>
            <a:r>
              <a:rPr lang="de-DE" altLang="de-DE" b="1" dirty="0" smtClean="0">
                <a:solidFill>
                  <a:schemeClr val="tx1"/>
                </a:solidFill>
              </a:rPr>
              <a:t>Bei Rückfragen wenden Sie sich bitte an die</a:t>
            </a:r>
            <a:br>
              <a:rPr lang="de-DE" altLang="de-DE" b="1" dirty="0" smtClean="0">
                <a:solidFill>
                  <a:schemeClr val="tx1"/>
                </a:solidFill>
              </a:rPr>
            </a:br>
            <a:r>
              <a:rPr lang="de-DE" altLang="de-DE" b="1" dirty="0" smtClean="0">
                <a:solidFill>
                  <a:schemeClr val="tx1"/>
                </a:solidFill>
              </a:rPr>
              <a:t>Klassenlehrkraft oder an die Schulleitung.</a:t>
            </a:r>
          </a:p>
          <a:p>
            <a:pPr>
              <a:defRPr/>
            </a:pPr>
            <a:endParaRPr lang="de-DE" altLang="de-DE" b="1" dirty="0">
              <a:solidFill>
                <a:schemeClr val="tx1"/>
              </a:solidFill>
            </a:endParaRPr>
          </a:p>
          <a:p>
            <a:pPr>
              <a:defRPr/>
            </a:pPr>
            <a:r>
              <a:rPr lang="de-DE" altLang="de-DE" b="1" dirty="0" smtClean="0">
                <a:solidFill>
                  <a:schemeClr val="tx1"/>
                </a:solidFill>
              </a:rPr>
              <a:t>Eine Informationsveranstaltung zur Q-Phase </a:t>
            </a:r>
            <a:br>
              <a:rPr lang="de-DE" altLang="de-DE" b="1" dirty="0" smtClean="0">
                <a:solidFill>
                  <a:schemeClr val="tx1"/>
                </a:solidFill>
              </a:rPr>
            </a:br>
            <a:r>
              <a:rPr lang="de-DE" altLang="de-DE" b="1" dirty="0" smtClean="0">
                <a:solidFill>
                  <a:schemeClr val="tx1"/>
                </a:solidFill>
              </a:rPr>
              <a:t>wird </a:t>
            </a:r>
            <a:r>
              <a:rPr lang="de-DE" altLang="de-DE" b="1" smtClean="0">
                <a:solidFill>
                  <a:schemeClr val="tx1"/>
                </a:solidFill>
              </a:rPr>
              <a:t>es zum Halbjahreswechsel </a:t>
            </a:r>
            <a:r>
              <a:rPr lang="de-DE" altLang="de-DE" b="1" dirty="0" smtClean="0">
                <a:solidFill>
                  <a:schemeClr val="tx1"/>
                </a:solidFill>
              </a:rPr>
              <a:t>geben!</a:t>
            </a:r>
            <a:br>
              <a:rPr lang="de-DE" altLang="de-DE" b="1" dirty="0" smtClean="0">
                <a:solidFill>
                  <a:schemeClr val="tx1"/>
                </a:solidFill>
              </a:rPr>
            </a:br>
            <a:endParaRPr lang="de-DE" altLang="de-DE" b="1" dirty="0" smtClean="0">
              <a:solidFill>
                <a:schemeClr val="tx1"/>
              </a:solidFill>
            </a:endParaRPr>
          </a:p>
          <a:p>
            <a:pPr>
              <a:defRPr/>
            </a:pPr>
            <a:r>
              <a:rPr lang="de-DE" altLang="de-DE" b="1" dirty="0" smtClean="0">
                <a:solidFill>
                  <a:schemeClr val="tx1"/>
                </a:solidFill>
              </a:rPr>
              <a:t>Ihrem Kind wünschen wir eine erfolgreiche </a:t>
            </a:r>
            <a:br>
              <a:rPr lang="de-DE" altLang="de-DE" b="1" dirty="0" smtClean="0">
                <a:solidFill>
                  <a:schemeClr val="tx1"/>
                </a:solidFill>
              </a:rPr>
            </a:br>
            <a:r>
              <a:rPr lang="de-DE" altLang="de-DE" b="1" dirty="0" smtClean="0">
                <a:solidFill>
                  <a:schemeClr val="tx1"/>
                </a:solidFill>
              </a:rPr>
              <a:t>Schullaufbahn an unserer Schule!</a:t>
            </a:r>
          </a:p>
        </p:txBody>
      </p:sp>
      <p:pic>
        <p:nvPicPr>
          <p:cNvPr id="8" name="Grafik 7"/>
          <p:cNvPicPr>
            <a:picLocks noChangeAspect="1"/>
          </p:cNvPicPr>
          <p:nvPr/>
        </p:nvPicPr>
        <p:blipFill>
          <a:blip r:embed="rId2" cstate="print"/>
          <a:stretch>
            <a:fillRect/>
          </a:stretch>
        </p:blipFill>
        <p:spPr>
          <a:xfrm>
            <a:off x="8039100" y="1501416"/>
            <a:ext cx="2895152" cy="2869416"/>
          </a:xfrm>
          <a:prstGeom prst="rect">
            <a:avLst/>
          </a:prstGeom>
        </p:spPr>
      </p:pic>
    </p:spTree>
    <p:extLst>
      <p:ext uri="{BB962C8B-B14F-4D97-AF65-F5344CB8AC3E}">
        <p14:creationId xmlns:p14="http://schemas.microsoft.com/office/powerpoint/2010/main" val="2143151800"/>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0</TotalTime>
  <Words>474</Words>
  <Application>Microsoft Office PowerPoint</Application>
  <PresentationFormat>Breitbild</PresentationFormat>
  <Paragraphs>61</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Century Gothic</vt:lpstr>
      <vt:lpstr>TheSans Office</vt:lpstr>
      <vt:lpstr>Times New Roman</vt:lpstr>
      <vt:lpstr>Wingdings 3</vt:lpstr>
      <vt:lpstr>Segment</vt:lpstr>
      <vt:lpstr>Information zur Einführungsphase am G.C.Lichtenberg-Oberstufengymnasium </vt:lpstr>
      <vt:lpstr> Arbeit im Schulverbund</vt:lpstr>
      <vt:lpstr>Grundlagen der GO-Arbeit</vt:lpstr>
      <vt:lpstr>PowerPoint-Präsentation</vt:lpstr>
      <vt:lpstr>Leistungsbewertung</vt:lpstr>
      <vt:lpstr>Zulassung zur Q-Phase</vt:lpstr>
      <vt:lpstr> Fehlzeiten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Wintermeyer, Ingo</dc:creator>
  <cp:lastModifiedBy>Wintermeyer, Ingo</cp:lastModifiedBy>
  <cp:revision>21</cp:revision>
  <dcterms:created xsi:type="dcterms:W3CDTF">2019-09-03T07:09:20Z</dcterms:created>
  <dcterms:modified xsi:type="dcterms:W3CDTF">2020-09-11T08:43:56Z</dcterms:modified>
</cp:coreProperties>
</file>